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54"/>
  </p:notesMasterIdLst>
  <p:sldIdLst>
    <p:sldId id="257" r:id="rId2"/>
    <p:sldId id="259" r:id="rId3"/>
    <p:sldId id="329" r:id="rId4"/>
    <p:sldId id="304" r:id="rId5"/>
    <p:sldId id="328" r:id="rId6"/>
    <p:sldId id="321" r:id="rId7"/>
    <p:sldId id="330" r:id="rId8"/>
    <p:sldId id="292" r:id="rId9"/>
    <p:sldId id="332" r:id="rId10"/>
    <p:sldId id="333" r:id="rId11"/>
    <p:sldId id="334" r:id="rId12"/>
    <p:sldId id="326" r:id="rId13"/>
    <p:sldId id="335" r:id="rId14"/>
    <p:sldId id="341" r:id="rId15"/>
    <p:sldId id="342" r:id="rId16"/>
    <p:sldId id="343" r:id="rId17"/>
    <p:sldId id="348" r:id="rId18"/>
    <p:sldId id="346" r:id="rId19"/>
    <p:sldId id="347" r:id="rId20"/>
    <p:sldId id="345" r:id="rId21"/>
    <p:sldId id="350" r:id="rId22"/>
    <p:sldId id="349" r:id="rId23"/>
    <p:sldId id="351" r:id="rId24"/>
    <p:sldId id="353" r:id="rId25"/>
    <p:sldId id="352" r:id="rId26"/>
    <p:sldId id="366" r:id="rId27"/>
    <p:sldId id="354" r:id="rId28"/>
    <p:sldId id="359" r:id="rId29"/>
    <p:sldId id="360" r:id="rId30"/>
    <p:sldId id="361" r:id="rId31"/>
    <p:sldId id="364" r:id="rId32"/>
    <p:sldId id="365" r:id="rId33"/>
    <p:sldId id="355" r:id="rId34"/>
    <p:sldId id="340" r:id="rId35"/>
    <p:sldId id="338" r:id="rId36"/>
    <p:sldId id="339" r:id="rId37"/>
    <p:sldId id="358" r:id="rId38"/>
    <p:sldId id="256" r:id="rId39"/>
    <p:sldId id="356" r:id="rId40"/>
    <p:sldId id="258" r:id="rId41"/>
    <p:sldId id="357" r:id="rId42"/>
    <p:sldId id="260" r:id="rId43"/>
    <p:sldId id="261" r:id="rId44"/>
    <p:sldId id="262" r:id="rId45"/>
    <p:sldId id="263" r:id="rId46"/>
    <p:sldId id="264" r:id="rId47"/>
    <p:sldId id="265" r:id="rId48"/>
    <p:sldId id="266" r:id="rId49"/>
    <p:sldId id="267" r:id="rId50"/>
    <p:sldId id="327" r:id="rId51"/>
    <p:sldId id="336" r:id="rId52"/>
    <p:sldId id="317" r:id="rId53"/>
  </p:sldIdLst>
  <p:sldSz cx="12192000" cy="6858000"/>
  <p:notesSz cx="6858000" cy="9144000"/>
  <p:embeddedFontLst>
    <p:embeddedFont>
      <p:font typeface="Calibri" panose="020F0502020204030204" pitchFamily="34" charset="0"/>
      <p:regular r:id="rId55"/>
      <p:bold r:id="rId56"/>
      <p:italic r:id="rId57"/>
      <p:boldItalic r:id="rId58"/>
    </p:embeddedFont>
    <p:embeddedFont>
      <p:font typeface="Agency FB" panose="020B0503020202020204" pitchFamily="34" charset="0"/>
      <p:regular r:id="rId59"/>
      <p:bold r:id="rId60"/>
    </p:embeddedFont>
    <p:embeddedFont>
      <p:font typeface="맑은 고딕" panose="020B0503020000020004" pitchFamily="50" charset="-127"/>
      <p:regular r:id="rId61"/>
      <p:bold r:id="rId62"/>
    </p:embeddedFont>
    <p:embeddedFont>
      <p:font typeface="맑은 고딕" panose="020B0503020000020004" pitchFamily="50" charset="-127"/>
      <p:regular r:id="rId61"/>
      <p:bold r:id="rId6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4D5"/>
    <a:srgbClr val="595959"/>
    <a:srgbClr val="2F5597"/>
    <a:srgbClr val="EAEAEA"/>
    <a:srgbClr val="6F6F6F"/>
    <a:srgbClr val="E4A114"/>
    <a:srgbClr val="4472C4"/>
    <a:srgbClr val="ACAAAA"/>
    <a:srgbClr val="FF5D5D"/>
    <a:srgbClr val="61616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9268" autoAdjust="0"/>
    <p:restoredTop sz="94660"/>
  </p:normalViewPr>
  <p:slideViewPr>
    <p:cSldViewPr snapToGrid="0" showGuides="1">
      <p:cViewPr varScale="1">
        <p:scale>
          <a:sx n="68" d="100"/>
          <a:sy n="68" d="100"/>
        </p:scale>
        <p:origin x="100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1.fntdata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62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4.fntdata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3.fntdata"/><Relationship Id="rId61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6.fntdata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2.fntdata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41BCB1-6C5A-7243-A8E2-11BE2E3B6A29}" type="datetimeFigureOut">
              <a:rPr kumimoji="1" lang="ko-Kore-KR" altLang="en-US" smtClean="0"/>
              <a:t>05/27/2023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48917E-1571-114B-A268-0127DE13634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930695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4b2ae53420_5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g24b2ae53420_5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4b2ae53420_5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g24b2ae53420_5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24b2ae53420_5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g24b2ae53420_5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4b2ae53420_5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g24b2ae53420_5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4b2ae53420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g24b2ae53420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4b2ae53420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g24b2ae53420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4b2ae53420_5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g24b2ae53420_5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4b2ae53420_5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g24b2ae53420_5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4B5CBD-BA87-BB5C-8E2D-DAC3577AE9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7D5E389-C1D9-06DE-94BC-BBDA9E7DF2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40E705D-D220-2233-EF9E-FE234FBC7C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868C4-0632-4DE0-88E6-A8DEC026FFF9}" type="datetimeFigureOut">
              <a:rPr lang="ko-KR" altLang="en-US" smtClean="0"/>
              <a:t>2023-05-27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35A33F7-80A3-D635-BB9A-200134CB16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11147A2-88B4-94E2-913C-61B32AAA2D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17E67-A210-4F6F-9789-C840F68CEB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28804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D0A7BD-C459-1535-F7B1-EAB8FE6D5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87EDF73-39BE-9DBA-C0FC-0AEDAF6426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25F5C45-3EEF-2F0A-2437-19AEB2FCD2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868C4-0632-4DE0-88E6-A8DEC026FFF9}" type="datetimeFigureOut">
              <a:rPr lang="ko-KR" altLang="en-US" smtClean="0"/>
              <a:t>2023-05-27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E0B899B-55CC-4B21-8CBA-71C6C9E57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8418ED1-63E5-DD01-F8E7-5CA9EF4E2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17E67-A210-4F6F-9789-C840F68CEB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98741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CFC6F62-1F68-FA14-4BD6-6926316E407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DB5A5AE-DF5C-FAFE-49A3-CCB0FB6498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4776ABB-C493-C0B6-630F-F5A855FD23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868C4-0632-4DE0-88E6-A8DEC026FFF9}" type="datetimeFigureOut">
              <a:rPr lang="ko-KR" altLang="en-US" smtClean="0"/>
              <a:t>2023-05-27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FCC03CD-538C-8BD9-1FAB-C15C1BDD28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ABC6C56-2228-6D06-2967-50E92B922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17E67-A210-4F6F-9789-C840F68CEB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61173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6F4956-EEB1-D50A-C500-D12DA230E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9F86598-71C8-3703-3E8C-7DF4EEC195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74E951D-8770-681C-C750-4633C05B21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868C4-0632-4DE0-88E6-A8DEC026FFF9}" type="datetimeFigureOut">
              <a:rPr lang="ko-KR" altLang="en-US" smtClean="0"/>
              <a:t>2023-05-27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6FA4EBB-D90A-477B-64CF-7EE3A35DAF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7757BC5-2494-8F6C-67E6-BA062A3D79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17E67-A210-4F6F-9789-C840F68CEB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61151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A26D91-F6B3-518D-1D24-EFF3BA354D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10AC1B1-0635-7E42-F219-21828558BC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C21E05D-2D04-C3F8-22BF-DB6EA03D73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868C4-0632-4DE0-88E6-A8DEC026FFF9}" type="datetimeFigureOut">
              <a:rPr lang="ko-KR" altLang="en-US" smtClean="0"/>
              <a:t>2023-05-27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4416A79-22A9-B061-2150-725718C4D5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701EA57-DB24-F259-A61B-33EBA114B4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17E67-A210-4F6F-9789-C840F68CEB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47281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8F4DAF-77FE-73EE-5DB2-6E66687DD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A3BB263-3D18-C72E-9141-A549734D05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C17C34F-FBBC-1503-A9AC-7B5DB3CFA7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CA8B81A-D9C7-B940-BDB5-44371BC788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868C4-0632-4DE0-88E6-A8DEC026FFF9}" type="datetimeFigureOut">
              <a:rPr lang="ko-KR" altLang="en-US" smtClean="0"/>
              <a:t>2023-05-27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C1DF799-2185-FD4C-507F-6F8600E709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F03FAB7-19CA-43AD-7F97-784E247B7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17E67-A210-4F6F-9789-C840F68CEB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8158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C722BE-06E0-6BDC-C76C-CB50D70772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00312DB-9D63-BFE7-95A8-76FE9D0F5B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DC51C07-6657-8A99-41A3-0AF7AEADA3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FBF3C3C-4B15-2C93-552E-2D801016FCC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BB1F6CF-EE91-4A5A-D101-CE7CAA2E42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C64A4CA-20CE-AA66-288F-503EB18EFF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868C4-0632-4DE0-88E6-A8DEC026FFF9}" type="datetimeFigureOut">
              <a:rPr lang="ko-KR" altLang="en-US" smtClean="0"/>
              <a:t>2023-05-27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A31CE96-5ADF-2389-FF0F-E7E7557AB4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B41D691-52BD-3E04-A26A-8263C1C67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17E67-A210-4F6F-9789-C840F68CEB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43261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B66D72-E9E8-1BAD-AB60-7BF5469CC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DBE4449-BE16-AA5E-698A-FC5DF79646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868C4-0632-4DE0-88E6-A8DEC026FFF9}" type="datetimeFigureOut">
              <a:rPr lang="ko-KR" altLang="en-US" smtClean="0"/>
              <a:t>2023-05-27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6BF2FA4-6749-2790-63D3-7AF5F66FAB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D54E9FF-7D74-3072-5A0A-41E180D6C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17E67-A210-4F6F-9789-C840F68CEB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51516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E0BE2CD-3B81-B5B1-1418-3F3B7139BE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868C4-0632-4DE0-88E6-A8DEC026FFF9}" type="datetimeFigureOut">
              <a:rPr lang="ko-KR" altLang="en-US" smtClean="0"/>
              <a:t>2023-05-27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073DAA7-D609-3369-9775-E4F2390364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EEBE6D8-B978-1E2D-B7F4-7F76D78D3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17E67-A210-4F6F-9789-C840F68CEB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17993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D49DD1-B403-F822-4EAD-B9584DA6F8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360FD62-27DA-C637-AAE7-D8F8697218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FD1C073-BAAB-2650-7738-F6E11B0616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5E0AEE0-6951-537E-831C-C8652530D8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868C4-0632-4DE0-88E6-A8DEC026FFF9}" type="datetimeFigureOut">
              <a:rPr lang="ko-KR" altLang="en-US" smtClean="0"/>
              <a:t>2023-05-27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1F1A1A4-4FB7-D3EB-936D-3E82FA69D5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9D4F107-E2B3-B900-7AEE-349836828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17E67-A210-4F6F-9789-C840F68CEB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37666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095361-DA1F-9B5B-BC3B-E82BAF8E0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42F1637-D599-2BB0-3311-4510CA8962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9534179-53B3-5144-E032-EE47C7D121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5E770C9-B84F-2046-BCB4-2372641422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868C4-0632-4DE0-88E6-A8DEC026FFF9}" type="datetimeFigureOut">
              <a:rPr lang="ko-KR" altLang="en-US" smtClean="0"/>
              <a:t>2023-05-27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5676F83-DEBA-94E1-EF7D-F3331172DE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CD7517A-EE7B-C25B-28B0-C618DECCD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17E67-A210-4F6F-9789-C840F68CEB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47861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3CCEB58-75C1-109A-32B9-E63EA54D57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C9E5E0D-78D5-E9F3-F973-B0EF59A0D5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15B0692-5DC1-3A07-9F7E-3352173CBB8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9868C4-0632-4DE0-88E6-A8DEC026FFF9}" type="datetimeFigureOut">
              <a:rPr lang="ko-KR" altLang="en-US" smtClean="0"/>
              <a:t>2023-05-27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E45D535-4909-E9EC-BB64-1F3B311EB3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F7F605C-AA4A-BCA0-8BAE-40F12A7D88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417E67-A210-4F6F-9789-C840F68CEB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12416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18" Type="http://schemas.openxmlformats.org/officeDocument/2006/relationships/image" Target="../media/image2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17" Type="http://schemas.openxmlformats.org/officeDocument/2006/relationships/image" Target="../media/image25.png"/><Relationship Id="rId2" Type="http://schemas.openxmlformats.org/officeDocument/2006/relationships/image" Target="../media/image10.png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5" Type="http://schemas.openxmlformats.org/officeDocument/2006/relationships/image" Target="../media/image23.png"/><Relationship Id="rId10" Type="http://schemas.openxmlformats.org/officeDocument/2006/relationships/image" Target="../media/image18.png"/><Relationship Id="rId19" Type="http://schemas.openxmlformats.org/officeDocument/2006/relationships/image" Target="../media/image27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1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colab.research.google.com/drive/1t1dxDko6Xqd93wEKbP7gQMxNHRu9c1sp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97A4025D-B6D1-F530-D05A-8F5E7F33FA9A}"/>
              </a:ext>
            </a:extLst>
          </p:cNvPr>
          <p:cNvSpPr/>
          <p:nvPr/>
        </p:nvSpPr>
        <p:spPr>
          <a:xfrm>
            <a:off x="349768" y="1836941"/>
            <a:ext cx="4241150" cy="1972008"/>
          </a:xfrm>
          <a:prstGeom prst="rect">
            <a:avLst/>
          </a:prstGeom>
          <a:solidFill>
            <a:srgbClr val="ECECEC">
              <a:alpha val="9372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7D67DD9-0141-BC5B-96DD-CD8863BC52A1}"/>
              </a:ext>
            </a:extLst>
          </p:cNvPr>
          <p:cNvSpPr/>
          <p:nvPr/>
        </p:nvSpPr>
        <p:spPr>
          <a:xfrm>
            <a:off x="0" y="5617"/>
            <a:ext cx="12210013" cy="6857999"/>
          </a:xfrm>
          <a:prstGeom prst="rect">
            <a:avLst/>
          </a:prstGeom>
          <a:solidFill>
            <a:srgbClr val="787272">
              <a:alpha val="9372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ADDFF65C-F68C-3B46-70CB-54C3587DE3EF}"/>
              </a:ext>
            </a:extLst>
          </p:cNvPr>
          <p:cNvCxnSpPr>
            <a:cxnSpLocks/>
          </p:cNvCxnSpPr>
          <p:nvPr/>
        </p:nvCxnSpPr>
        <p:spPr>
          <a:xfrm>
            <a:off x="145376" y="2277036"/>
            <a:ext cx="439270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37BE2B1-3C9B-A88B-D3F3-B40CAC1E7F41}"/>
              </a:ext>
            </a:extLst>
          </p:cNvPr>
          <p:cNvSpPr txBox="1"/>
          <p:nvPr/>
        </p:nvSpPr>
        <p:spPr>
          <a:xfrm>
            <a:off x="1545583" y="2301616"/>
            <a:ext cx="40329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Times New Roman" panose="02020603050405020304" pitchFamily="18" charset="0"/>
                <a:ea typeface="KoPub돋움체 Bold" panose="02020603020101020101" pitchFamily="18" charset="-127"/>
                <a:cs typeface="Times New Roman" panose="02020603050405020304" pitchFamily="18" charset="0"/>
              </a:rPr>
              <a:t>Portfolio Optimization </a:t>
            </a:r>
            <a:endParaRPr lang="ko-KR" altLang="en-US" sz="2800" dirty="0">
              <a:latin typeface="Times New Roman" panose="02020603050405020304" pitchFamily="18" charset="0"/>
              <a:ea typeface="KoPub돋움체 Bold" panose="0202060302010102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7BE2B1-3C9B-A88B-D3F3-B40CAC1E7F41}"/>
              </a:ext>
            </a:extLst>
          </p:cNvPr>
          <p:cNvSpPr txBox="1"/>
          <p:nvPr/>
        </p:nvSpPr>
        <p:spPr>
          <a:xfrm>
            <a:off x="66124" y="97877"/>
            <a:ext cx="4032910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900" dirty="0">
                <a:latin typeface="+mj-ea"/>
                <a:ea typeface="+mj-ea"/>
              </a:rPr>
              <a:t>2023 1</a:t>
            </a:r>
            <a:r>
              <a:rPr lang="ko-KR" altLang="en-US" sz="1900" dirty="0">
                <a:latin typeface="+mj-ea"/>
                <a:ea typeface="+mj-ea"/>
              </a:rPr>
              <a:t>학기 </a:t>
            </a:r>
            <a:r>
              <a:rPr lang="en-US" altLang="ko-KR" sz="1900" dirty="0">
                <a:latin typeface="+mj-ea"/>
                <a:ea typeface="+mj-ea"/>
              </a:rPr>
              <a:t>FR </a:t>
            </a:r>
            <a:r>
              <a:rPr lang="ko-KR" altLang="en-US" sz="1900" dirty="0">
                <a:latin typeface="+mj-ea"/>
                <a:ea typeface="+mj-ea"/>
              </a:rPr>
              <a:t>프로젝트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7BE2B1-3C9B-A88B-D3F3-B40CAC1E7F41}"/>
              </a:ext>
            </a:extLst>
          </p:cNvPr>
          <p:cNvSpPr txBox="1"/>
          <p:nvPr/>
        </p:nvSpPr>
        <p:spPr>
          <a:xfrm>
            <a:off x="1545583" y="3242273"/>
            <a:ext cx="403291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900" dirty="0">
                <a:latin typeface="+mj-ea"/>
                <a:ea typeface="+mj-ea"/>
              </a:rPr>
              <a:t>35</a:t>
            </a:r>
            <a:r>
              <a:rPr lang="ko-KR" altLang="en-US" sz="1900" dirty="0">
                <a:latin typeface="+mj-ea"/>
                <a:ea typeface="+mj-ea"/>
              </a:rPr>
              <a:t>기</a:t>
            </a:r>
            <a:r>
              <a:rPr lang="en-US" altLang="ko-KR" sz="1900" dirty="0">
                <a:latin typeface="+mj-ea"/>
                <a:ea typeface="+mj-ea"/>
              </a:rPr>
              <a:t>: </a:t>
            </a:r>
            <a:r>
              <a:rPr lang="ko-KR" altLang="en-US" sz="1900" dirty="0" err="1">
                <a:latin typeface="+mj-ea"/>
                <a:ea typeface="+mj-ea"/>
              </a:rPr>
              <a:t>류제현</a:t>
            </a:r>
            <a:r>
              <a:rPr lang="ko-KR" altLang="en-US" sz="1900" dirty="0">
                <a:latin typeface="+mj-ea"/>
                <a:ea typeface="+mj-ea"/>
              </a:rPr>
              <a:t> 박민규 </a:t>
            </a:r>
            <a:r>
              <a:rPr lang="ko-KR" altLang="en-US" sz="1900" dirty="0" err="1">
                <a:latin typeface="+mj-ea"/>
                <a:ea typeface="+mj-ea"/>
              </a:rPr>
              <a:t>황인준</a:t>
            </a:r>
            <a:endParaRPr lang="en-US" altLang="ko-KR" sz="1900" dirty="0">
              <a:latin typeface="+mj-ea"/>
              <a:ea typeface="+mj-ea"/>
            </a:endParaRPr>
          </a:p>
          <a:p>
            <a:r>
              <a:rPr lang="en-US" altLang="ko-KR" sz="1900" dirty="0">
                <a:latin typeface="+mj-ea"/>
                <a:ea typeface="+mj-ea"/>
              </a:rPr>
              <a:t>36</a:t>
            </a:r>
            <a:r>
              <a:rPr lang="ko-KR" altLang="en-US" sz="1900" dirty="0">
                <a:latin typeface="+mj-ea"/>
                <a:ea typeface="+mj-ea"/>
              </a:rPr>
              <a:t>기</a:t>
            </a:r>
            <a:r>
              <a:rPr lang="en-US" altLang="ko-KR" sz="1900" dirty="0">
                <a:latin typeface="+mj-ea"/>
                <a:ea typeface="+mj-ea"/>
              </a:rPr>
              <a:t>: </a:t>
            </a:r>
            <a:r>
              <a:rPr lang="ko-KR" altLang="en-US" sz="1900" dirty="0">
                <a:latin typeface="+mj-ea"/>
                <a:ea typeface="+mj-ea"/>
              </a:rPr>
              <a:t>이대원 장은경 </a:t>
            </a:r>
            <a:r>
              <a:rPr lang="ko-KR" altLang="en-US" sz="1900" dirty="0" err="1">
                <a:latin typeface="+mj-ea"/>
                <a:ea typeface="+mj-ea"/>
              </a:rPr>
              <a:t>전호연</a:t>
            </a:r>
            <a:endParaRPr lang="ko-KR" altLang="en-US" sz="1900" dirty="0">
              <a:latin typeface="+mj-ea"/>
              <a:ea typeface="+mj-ea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0764696" y="6432331"/>
            <a:ext cx="2692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PPT: </a:t>
            </a:r>
            <a:r>
              <a:rPr lang="ko-KR" altLang="en-US" dirty="0" err="1">
                <a:cs typeface="Times New Roman" panose="02020603050405020304" pitchFamily="18" charset="0"/>
              </a:rPr>
              <a:t>류제현</a:t>
            </a:r>
            <a:endParaRPr lang="ko-KR" altLang="en-US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6040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872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1C7856BB-0D6C-26FD-93EE-B2D5A56B6F2D}"/>
              </a:ext>
            </a:extLst>
          </p:cNvPr>
          <p:cNvSpPr/>
          <p:nvPr/>
        </p:nvSpPr>
        <p:spPr>
          <a:xfrm>
            <a:off x="-1" y="557482"/>
            <a:ext cx="180975" cy="1719239"/>
          </a:xfrm>
          <a:prstGeom prst="rect">
            <a:avLst/>
          </a:prstGeom>
          <a:solidFill>
            <a:srgbClr val="E4A1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1837B4D-94F0-BEA1-7249-FA82218FBAF0}"/>
              </a:ext>
            </a:extLst>
          </p:cNvPr>
          <p:cNvSpPr/>
          <p:nvPr/>
        </p:nvSpPr>
        <p:spPr>
          <a:xfrm>
            <a:off x="-1" y="1981200"/>
            <a:ext cx="180975" cy="295521"/>
          </a:xfrm>
          <a:prstGeom prst="rect">
            <a:avLst/>
          </a:prstGeom>
          <a:solidFill>
            <a:srgbClr val="00B4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37BE2B1-3C9B-A88B-D3F3-B40CAC1E7F41}"/>
              </a:ext>
            </a:extLst>
          </p:cNvPr>
          <p:cNvSpPr txBox="1"/>
          <p:nvPr/>
        </p:nvSpPr>
        <p:spPr>
          <a:xfrm>
            <a:off x="704849" y="1750367"/>
            <a:ext cx="32497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ECECEC"/>
                </a:solidFill>
                <a:latin typeface="Times New Roman" panose="02020603050405020304" pitchFamily="18" charset="0"/>
                <a:ea typeface="KoPub돋움체 Bold" panose="02020603020101020101" pitchFamily="18" charset="-127"/>
                <a:cs typeface="Times New Roman" panose="02020603050405020304" pitchFamily="18" charset="0"/>
              </a:rPr>
              <a:t>Ⅲ. Estimation Issues 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635B5E9-8C79-30B1-003A-C0E1D4DA21E7}"/>
              </a:ext>
            </a:extLst>
          </p:cNvPr>
          <p:cNvCxnSpPr>
            <a:cxnSpLocks/>
          </p:cNvCxnSpPr>
          <p:nvPr/>
        </p:nvCxnSpPr>
        <p:spPr>
          <a:xfrm>
            <a:off x="546099" y="2276721"/>
            <a:ext cx="3115236" cy="0"/>
          </a:xfrm>
          <a:prstGeom prst="line">
            <a:avLst/>
          </a:prstGeom>
          <a:ln w="12700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7265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평행 사변형 70">
            <a:extLst>
              <a:ext uri="{FF2B5EF4-FFF2-40B4-BE49-F238E27FC236}">
                <a16:creationId xmlns:a16="http://schemas.microsoft.com/office/drawing/2014/main" id="{34639A50-B944-FC2D-D72A-8EC768B44A45}"/>
              </a:ext>
            </a:extLst>
          </p:cNvPr>
          <p:cNvSpPr/>
          <p:nvPr/>
        </p:nvSpPr>
        <p:spPr>
          <a:xfrm>
            <a:off x="631424" y="4250973"/>
            <a:ext cx="3686576" cy="89302"/>
          </a:xfrm>
          <a:prstGeom prst="parallelogram">
            <a:avLst/>
          </a:prstGeom>
          <a:solidFill>
            <a:srgbClr val="E4A114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평행 사변형 69">
            <a:extLst>
              <a:ext uri="{FF2B5EF4-FFF2-40B4-BE49-F238E27FC236}">
                <a16:creationId xmlns:a16="http://schemas.microsoft.com/office/drawing/2014/main" id="{34639A50-B944-FC2D-D72A-8EC768B44A45}"/>
              </a:ext>
            </a:extLst>
          </p:cNvPr>
          <p:cNvSpPr/>
          <p:nvPr/>
        </p:nvSpPr>
        <p:spPr>
          <a:xfrm>
            <a:off x="549177" y="1633796"/>
            <a:ext cx="2714723" cy="84996"/>
          </a:xfrm>
          <a:prstGeom prst="parallelogram">
            <a:avLst/>
          </a:prstGeom>
          <a:solidFill>
            <a:srgbClr val="E4A114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05700" y="1472081"/>
            <a:ext cx="3804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∙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Problem 1. Noisy  Estimates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F6CC05E-4A33-5627-2C20-AF7381A2A455}"/>
              </a:ext>
            </a:extLst>
          </p:cNvPr>
          <p:cNvSpPr/>
          <p:nvPr/>
        </p:nvSpPr>
        <p:spPr>
          <a:xfrm>
            <a:off x="-1" y="6715437"/>
            <a:ext cx="12192000" cy="145518"/>
          </a:xfrm>
          <a:prstGeom prst="rect">
            <a:avLst/>
          </a:prstGeom>
          <a:solidFill>
            <a:srgbClr val="787272">
              <a:alpha val="9372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35840D0-B421-8A55-DF68-C3345DBE3F36}"/>
              </a:ext>
            </a:extLst>
          </p:cNvPr>
          <p:cNvCxnSpPr>
            <a:cxnSpLocks/>
          </p:cNvCxnSpPr>
          <p:nvPr/>
        </p:nvCxnSpPr>
        <p:spPr>
          <a:xfrm>
            <a:off x="0" y="1102659"/>
            <a:ext cx="12192000" cy="0"/>
          </a:xfrm>
          <a:prstGeom prst="line">
            <a:avLst/>
          </a:prstGeom>
          <a:ln w="19050">
            <a:solidFill>
              <a:srgbClr val="7872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28D2697A-0D69-4C96-FC47-E3398DA1D295}"/>
              </a:ext>
            </a:extLst>
          </p:cNvPr>
          <p:cNvSpPr/>
          <p:nvPr/>
        </p:nvSpPr>
        <p:spPr>
          <a:xfrm>
            <a:off x="11530629" y="6715439"/>
            <a:ext cx="421341" cy="142561"/>
          </a:xfrm>
          <a:prstGeom prst="rect">
            <a:avLst/>
          </a:prstGeom>
          <a:solidFill>
            <a:srgbClr val="E4A1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D2612890-567F-B0DC-CE68-D49D1A81FDD5}"/>
              </a:ext>
            </a:extLst>
          </p:cNvPr>
          <p:cNvSpPr/>
          <p:nvPr/>
        </p:nvSpPr>
        <p:spPr>
          <a:xfrm>
            <a:off x="11770659" y="6715439"/>
            <a:ext cx="421341" cy="142561"/>
          </a:xfrm>
          <a:prstGeom prst="rect">
            <a:avLst/>
          </a:prstGeom>
          <a:solidFill>
            <a:srgbClr val="00B4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225" name="TextBox 224"/>
          <p:cNvSpPr txBox="1"/>
          <p:nvPr/>
        </p:nvSpPr>
        <p:spPr>
          <a:xfrm>
            <a:off x="819806" y="1841413"/>
            <a:ext cx="1023497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∙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Length of Time Series  </a:t>
            </a:r>
            <a:r>
              <a:rPr lang="en-US" altLang="ko-KR" b="1" dirty="0">
                <a:latin typeface="Agency FB" panose="020B0503020202020204" pitchFamily="34" charset="0"/>
                <a:cs typeface="Times New Roman" panose="02020603050405020304" pitchFamily="18" charset="0"/>
              </a:rPr>
              <a:t>&lt;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The Number of Asset </a:t>
            </a:r>
          </a:p>
          <a:p>
            <a:endParaRPr lang="en-US" altLang="ko-KR" dirty="0"/>
          </a:p>
          <a:p>
            <a:r>
              <a:rPr lang="ko-KR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∙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J. Bun, J. P. </a:t>
            </a:r>
            <a:r>
              <a:rPr lang="en-US" altLang="ko-K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Bouchaud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M. Potters (2017)</a:t>
            </a:r>
          </a:p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	“ The errors in the covariance matrix estimates further propagate to portfolio optimization problems, 	leading to poor out-of-sample performance of portfolios optimized using noisy estimates ”</a:t>
            </a:r>
          </a:p>
        </p:txBody>
      </p: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F06E3BD2-3FC4-BAD9-A5B5-6AD268D48045}"/>
              </a:ext>
            </a:extLst>
          </p:cNvPr>
          <p:cNvCxnSpPr>
            <a:cxnSpLocks/>
          </p:cNvCxnSpPr>
          <p:nvPr/>
        </p:nvCxnSpPr>
        <p:spPr>
          <a:xfrm flipH="1" flipV="1">
            <a:off x="382577" y="3774396"/>
            <a:ext cx="7310995" cy="21941"/>
          </a:xfrm>
          <a:prstGeom prst="line">
            <a:avLst/>
          </a:prstGeom>
          <a:ln w="12700">
            <a:solidFill>
              <a:srgbClr val="00B4D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537BE2B1-3C9B-A88B-D3F3-B40CAC1E7F41}"/>
              </a:ext>
            </a:extLst>
          </p:cNvPr>
          <p:cNvSpPr txBox="1"/>
          <p:nvPr/>
        </p:nvSpPr>
        <p:spPr>
          <a:xfrm>
            <a:off x="160493" y="410730"/>
            <a:ext cx="107361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Times New Roman" panose="02020603050405020304" pitchFamily="18" charset="0"/>
                <a:ea typeface="KoPub돋움체 Bold" panose="02020603020101020101" pitchFamily="18" charset="-127"/>
                <a:cs typeface="Times New Roman" panose="02020603050405020304" pitchFamily="18" charset="0"/>
              </a:rPr>
              <a:t>Ⅲ. Estimation Issues : </a:t>
            </a:r>
            <a:r>
              <a:rPr lang="en-US" altLang="ko-K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Problems of Estimate Covariance Matrix</a:t>
            </a:r>
            <a:endParaRPr lang="ko-KR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5" name="직선 화살표 연결선 14"/>
          <p:cNvCxnSpPr/>
          <p:nvPr/>
        </p:nvCxnSpPr>
        <p:spPr>
          <a:xfrm flipV="1">
            <a:off x="5937294" y="1970767"/>
            <a:ext cx="1143525" cy="3921"/>
          </a:xfrm>
          <a:prstGeom prst="straightConnector1">
            <a:avLst/>
          </a:prstGeom>
          <a:ln w="9525" cap="flat" cmpd="sng" algn="ctr">
            <a:solidFill>
              <a:srgbClr val="00B4D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7242679" y="1784486"/>
            <a:ext cx="3947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Estimation Issues Arise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19806" y="4475076"/>
            <a:ext cx="1078799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∙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When the Market Crash                             High Correlation of Risky Assets</a:t>
            </a:r>
          </a:p>
          <a:p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∙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S. Page and R.A. </a:t>
            </a:r>
            <a:r>
              <a:rPr lang="en-US" altLang="ko-K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Panariello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(2018)</a:t>
            </a:r>
          </a:p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	“ Conditional correlations reveal that during market crises, diversification across risk assets almost 	completely disappears ” 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ko-KR" altLang="en-US" dirty="0"/>
          </a:p>
        </p:txBody>
      </p:sp>
      <p:cxnSp>
        <p:nvCxnSpPr>
          <p:cNvPr id="21" name="직선 화살표 연결선 20"/>
          <p:cNvCxnSpPr/>
          <p:nvPr/>
        </p:nvCxnSpPr>
        <p:spPr>
          <a:xfrm flipV="1">
            <a:off x="3466311" y="4699666"/>
            <a:ext cx="1143525" cy="3921"/>
          </a:xfrm>
          <a:prstGeom prst="straightConnector1">
            <a:avLst/>
          </a:prstGeom>
          <a:ln w="9525" cap="flat" cmpd="sng" algn="ctr">
            <a:solidFill>
              <a:srgbClr val="00B4D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549177" y="4065296"/>
            <a:ext cx="47233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∙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 2. Singular Covariance Matrix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4618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F6CC05E-4A33-5627-2C20-AF7381A2A455}"/>
              </a:ext>
            </a:extLst>
          </p:cNvPr>
          <p:cNvSpPr/>
          <p:nvPr/>
        </p:nvSpPr>
        <p:spPr>
          <a:xfrm>
            <a:off x="-1" y="6715437"/>
            <a:ext cx="12192000" cy="145518"/>
          </a:xfrm>
          <a:prstGeom prst="rect">
            <a:avLst/>
          </a:prstGeom>
          <a:solidFill>
            <a:srgbClr val="787272">
              <a:alpha val="9372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35840D0-B421-8A55-DF68-C3345DBE3F36}"/>
              </a:ext>
            </a:extLst>
          </p:cNvPr>
          <p:cNvCxnSpPr>
            <a:cxnSpLocks/>
          </p:cNvCxnSpPr>
          <p:nvPr/>
        </p:nvCxnSpPr>
        <p:spPr>
          <a:xfrm>
            <a:off x="0" y="1102659"/>
            <a:ext cx="12192000" cy="0"/>
          </a:xfrm>
          <a:prstGeom prst="line">
            <a:avLst/>
          </a:prstGeom>
          <a:ln w="19050">
            <a:solidFill>
              <a:srgbClr val="7872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28D2697A-0D69-4C96-FC47-E3398DA1D295}"/>
              </a:ext>
            </a:extLst>
          </p:cNvPr>
          <p:cNvSpPr/>
          <p:nvPr/>
        </p:nvSpPr>
        <p:spPr>
          <a:xfrm>
            <a:off x="11530629" y="6715439"/>
            <a:ext cx="421341" cy="142561"/>
          </a:xfrm>
          <a:prstGeom prst="rect">
            <a:avLst/>
          </a:prstGeom>
          <a:solidFill>
            <a:srgbClr val="E4A1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D2612890-567F-B0DC-CE68-D49D1A81FDD5}"/>
              </a:ext>
            </a:extLst>
          </p:cNvPr>
          <p:cNvSpPr/>
          <p:nvPr/>
        </p:nvSpPr>
        <p:spPr>
          <a:xfrm>
            <a:off x="11770659" y="6715439"/>
            <a:ext cx="421341" cy="142561"/>
          </a:xfrm>
          <a:prstGeom prst="rect">
            <a:avLst/>
          </a:prstGeom>
          <a:solidFill>
            <a:srgbClr val="00B4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37BE2B1-3C9B-A88B-D3F3-B40CAC1E7F41}"/>
              </a:ext>
            </a:extLst>
          </p:cNvPr>
          <p:cNvSpPr txBox="1"/>
          <p:nvPr/>
        </p:nvSpPr>
        <p:spPr>
          <a:xfrm>
            <a:off x="160493" y="410730"/>
            <a:ext cx="107361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Times New Roman" panose="02020603050405020304" pitchFamily="18" charset="0"/>
                <a:ea typeface="KoPub돋움체 Bold" panose="02020603020101020101" pitchFamily="18" charset="-127"/>
                <a:cs typeface="Times New Roman" panose="02020603050405020304" pitchFamily="18" charset="0"/>
              </a:rPr>
              <a:t>Ⅲ. Estimation Issues - </a:t>
            </a:r>
            <a:r>
              <a:rPr lang="en-US" altLang="ko-K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 1. Noisy  Estimates</a:t>
            </a:r>
            <a:endParaRPr lang="ko-KR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6F6CC05E-4A33-5627-2C20-AF7381A2A455}"/>
              </a:ext>
            </a:extLst>
          </p:cNvPr>
          <p:cNvSpPr/>
          <p:nvPr/>
        </p:nvSpPr>
        <p:spPr>
          <a:xfrm>
            <a:off x="-495300" y="6720241"/>
            <a:ext cx="12192000" cy="145518"/>
          </a:xfrm>
          <a:prstGeom prst="rect">
            <a:avLst/>
          </a:prstGeom>
          <a:solidFill>
            <a:srgbClr val="787272">
              <a:alpha val="9372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pic>
        <p:nvPicPr>
          <p:cNvPr id="72" name="그림 7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774" y="2241835"/>
            <a:ext cx="2414331" cy="1992659"/>
          </a:xfrm>
          <a:prstGeom prst="rect">
            <a:avLst/>
          </a:prstGeom>
        </p:spPr>
      </p:pic>
      <p:pic>
        <p:nvPicPr>
          <p:cNvPr id="73" name="그림 7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3967" y="2257621"/>
            <a:ext cx="2421572" cy="1992659"/>
          </a:xfrm>
          <a:prstGeom prst="rect">
            <a:avLst/>
          </a:prstGeom>
        </p:spPr>
      </p:pic>
      <p:pic>
        <p:nvPicPr>
          <p:cNvPr id="74" name="그림 7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773" y="4668494"/>
            <a:ext cx="2414332" cy="1984640"/>
          </a:xfrm>
          <a:prstGeom prst="rect">
            <a:avLst/>
          </a:prstGeom>
        </p:spPr>
      </p:pic>
      <p:pic>
        <p:nvPicPr>
          <p:cNvPr id="75" name="그림 7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93967" y="4675227"/>
            <a:ext cx="2421571" cy="1969078"/>
          </a:xfrm>
          <a:prstGeom prst="rect">
            <a:avLst/>
          </a:prstGeom>
        </p:spPr>
      </p:pic>
      <p:sp>
        <p:nvSpPr>
          <p:cNvPr id="230" name="TextBox 229"/>
          <p:cNvSpPr txBox="1"/>
          <p:nvPr/>
        </p:nvSpPr>
        <p:spPr>
          <a:xfrm>
            <a:off x="294385" y="1819170"/>
            <a:ext cx="3411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Estimated Correlation Matrix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7" name="직선 화살표 연결선 76"/>
          <p:cNvCxnSpPr/>
          <p:nvPr/>
        </p:nvCxnSpPr>
        <p:spPr>
          <a:xfrm>
            <a:off x="3306098" y="3322477"/>
            <a:ext cx="399929" cy="1"/>
          </a:xfrm>
          <a:prstGeom prst="straightConnector1">
            <a:avLst/>
          </a:prstGeom>
          <a:ln w="9525" cap="flat" cmpd="sng" algn="ctr">
            <a:solidFill>
              <a:srgbClr val="00B4D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9" name="직선 화살표 연결선 78"/>
          <p:cNvCxnSpPr/>
          <p:nvPr/>
        </p:nvCxnSpPr>
        <p:spPr>
          <a:xfrm>
            <a:off x="3306098" y="5699015"/>
            <a:ext cx="399929" cy="1"/>
          </a:xfrm>
          <a:prstGeom prst="straightConnector1">
            <a:avLst/>
          </a:prstGeom>
          <a:ln w="9525" cap="flat" cmpd="sng" algn="ctr">
            <a:solidFill>
              <a:srgbClr val="00B4D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80" name="TextBox 79"/>
          <p:cNvSpPr txBox="1"/>
          <p:nvPr/>
        </p:nvSpPr>
        <p:spPr>
          <a:xfrm>
            <a:off x="3862430" y="1819170"/>
            <a:ext cx="3332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Shrinkage Correlation Matrix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1" name="그림 8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08155" y="2471589"/>
            <a:ext cx="4233143" cy="604936"/>
          </a:xfrm>
          <a:prstGeom prst="rect">
            <a:avLst/>
          </a:prstGeom>
        </p:spPr>
      </p:pic>
      <p:pic>
        <p:nvPicPr>
          <p:cNvPr id="82" name="그림 8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08155" y="3846472"/>
            <a:ext cx="4233144" cy="844938"/>
          </a:xfrm>
          <a:prstGeom prst="rect">
            <a:avLst/>
          </a:prstGeom>
        </p:spPr>
      </p:pic>
      <p:pic>
        <p:nvPicPr>
          <p:cNvPr id="83" name="그림 8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08155" y="5406507"/>
            <a:ext cx="4233143" cy="639623"/>
          </a:xfrm>
          <a:prstGeom prst="rect">
            <a:avLst/>
          </a:prstGeom>
        </p:spPr>
      </p:pic>
      <p:sp>
        <p:nvSpPr>
          <p:cNvPr id="232" name="TextBox 231"/>
          <p:cNvSpPr txBox="1"/>
          <p:nvPr/>
        </p:nvSpPr>
        <p:spPr>
          <a:xfrm>
            <a:off x="8708245" y="1841123"/>
            <a:ext cx="40426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Methodology</a:t>
            </a:r>
          </a:p>
        </p:txBody>
      </p:sp>
      <p:sp>
        <p:nvSpPr>
          <p:cNvPr id="233" name="TextBox 232"/>
          <p:cNvSpPr txBox="1"/>
          <p:nvPr/>
        </p:nvSpPr>
        <p:spPr>
          <a:xfrm>
            <a:off x="8311179" y="3013148"/>
            <a:ext cx="3219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∙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Basic Linear Shrinkage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8311179" y="4662846"/>
            <a:ext cx="3219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∙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Constant Shrinkage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8311179" y="6011593"/>
            <a:ext cx="3219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∙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Eigen Value Clipping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8" name="직선 연결선 87">
            <a:extLst>
              <a:ext uri="{FF2B5EF4-FFF2-40B4-BE49-F238E27FC236}">
                <a16:creationId xmlns:a16="http://schemas.microsoft.com/office/drawing/2014/main" id="{7AC17BD2-4FA8-660F-3446-7015F8D775E3}"/>
              </a:ext>
            </a:extLst>
          </p:cNvPr>
          <p:cNvCxnSpPr>
            <a:cxnSpLocks/>
          </p:cNvCxnSpPr>
          <p:nvPr/>
        </p:nvCxnSpPr>
        <p:spPr>
          <a:xfrm flipH="1">
            <a:off x="7074073" y="1884791"/>
            <a:ext cx="23472" cy="4626700"/>
          </a:xfrm>
          <a:prstGeom prst="line">
            <a:avLst/>
          </a:prstGeom>
          <a:ln w="6350">
            <a:solidFill>
              <a:srgbClr val="7872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2850842" y="1211097"/>
            <a:ext cx="6176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∙ </a:t>
            </a:r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to deal with noisy estimates? Use shrinkage method! </a:t>
            </a:r>
            <a:endParaRPr lang="ko-KR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3462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F6CC05E-4A33-5627-2C20-AF7381A2A455}"/>
              </a:ext>
            </a:extLst>
          </p:cNvPr>
          <p:cNvSpPr/>
          <p:nvPr/>
        </p:nvSpPr>
        <p:spPr>
          <a:xfrm>
            <a:off x="-1" y="6715437"/>
            <a:ext cx="12192000" cy="145518"/>
          </a:xfrm>
          <a:prstGeom prst="rect">
            <a:avLst/>
          </a:prstGeom>
          <a:solidFill>
            <a:srgbClr val="787272">
              <a:alpha val="9372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35840D0-B421-8A55-DF68-C3345DBE3F36}"/>
              </a:ext>
            </a:extLst>
          </p:cNvPr>
          <p:cNvCxnSpPr>
            <a:cxnSpLocks/>
          </p:cNvCxnSpPr>
          <p:nvPr/>
        </p:nvCxnSpPr>
        <p:spPr>
          <a:xfrm>
            <a:off x="0" y="1102659"/>
            <a:ext cx="12192000" cy="0"/>
          </a:xfrm>
          <a:prstGeom prst="line">
            <a:avLst/>
          </a:prstGeom>
          <a:ln w="19050">
            <a:solidFill>
              <a:srgbClr val="7872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28D2697A-0D69-4C96-FC47-E3398DA1D295}"/>
              </a:ext>
            </a:extLst>
          </p:cNvPr>
          <p:cNvSpPr/>
          <p:nvPr/>
        </p:nvSpPr>
        <p:spPr>
          <a:xfrm>
            <a:off x="11530629" y="6715439"/>
            <a:ext cx="421341" cy="142561"/>
          </a:xfrm>
          <a:prstGeom prst="rect">
            <a:avLst/>
          </a:prstGeom>
          <a:solidFill>
            <a:srgbClr val="E4A1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D2612890-567F-B0DC-CE68-D49D1A81FDD5}"/>
              </a:ext>
            </a:extLst>
          </p:cNvPr>
          <p:cNvSpPr/>
          <p:nvPr/>
        </p:nvSpPr>
        <p:spPr>
          <a:xfrm>
            <a:off x="11770659" y="6715439"/>
            <a:ext cx="421341" cy="142561"/>
          </a:xfrm>
          <a:prstGeom prst="rect">
            <a:avLst/>
          </a:prstGeom>
          <a:solidFill>
            <a:srgbClr val="00B4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37BE2B1-3C9B-A88B-D3F3-B40CAC1E7F41}"/>
              </a:ext>
            </a:extLst>
          </p:cNvPr>
          <p:cNvSpPr txBox="1"/>
          <p:nvPr/>
        </p:nvSpPr>
        <p:spPr>
          <a:xfrm>
            <a:off x="160493" y="410730"/>
            <a:ext cx="107361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Times New Roman" panose="02020603050405020304" pitchFamily="18" charset="0"/>
                <a:ea typeface="KoPub돋움체 Bold" panose="02020603020101020101" pitchFamily="18" charset="-127"/>
                <a:cs typeface="Times New Roman" panose="02020603050405020304" pitchFamily="18" charset="0"/>
              </a:rPr>
              <a:t>Ⅲ. Estimation Issues - </a:t>
            </a:r>
            <a:r>
              <a:rPr lang="en-US" altLang="ko-K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 2. Singular Covariance Matrix</a:t>
            </a:r>
            <a:endParaRPr lang="ko-KR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970114" y="1185491"/>
            <a:ext cx="2952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Market Crash</a:t>
            </a:r>
            <a:endParaRPr lang="ko-KR" altLang="en-US" b="1" dirty="0"/>
          </a:p>
        </p:txBody>
      </p:sp>
      <p:sp>
        <p:nvSpPr>
          <p:cNvPr id="28" name="TextBox 27"/>
          <p:cNvSpPr txBox="1"/>
          <p:nvPr/>
        </p:nvSpPr>
        <p:spPr>
          <a:xfrm>
            <a:off x="8274049" y="1160164"/>
            <a:ext cx="279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Market Boom</a:t>
            </a:r>
            <a:endParaRPr lang="ko-KR" altLang="en-US" b="1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6F6CC05E-4A33-5627-2C20-AF7381A2A455}"/>
              </a:ext>
            </a:extLst>
          </p:cNvPr>
          <p:cNvSpPr/>
          <p:nvPr/>
        </p:nvSpPr>
        <p:spPr>
          <a:xfrm>
            <a:off x="-495300" y="6720241"/>
            <a:ext cx="12192000" cy="145518"/>
          </a:xfrm>
          <a:prstGeom prst="rect">
            <a:avLst/>
          </a:prstGeom>
          <a:solidFill>
            <a:srgbClr val="787272">
              <a:alpha val="9372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2522" y="1975126"/>
            <a:ext cx="1365606" cy="946178"/>
          </a:xfrm>
          <a:prstGeom prst="rect">
            <a:avLst/>
          </a:prstGeom>
        </p:spPr>
      </p:pic>
      <p:pic>
        <p:nvPicPr>
          <p:cNvPr id="47" name="그림 4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5858" y="5038344"/>
            <a:ext cx="1836425" cy="1535835"/>
          </a:xfrm>
          <a:prstGeom prst="rect">
            <a:avLst/>
          </a:prstGeom>
        </p:spPr>
      </p:pic>
      <p:pic>
        <p:nvPicPr>
          <p:cNvPr id="48" name="Picture 16">
            <a:extLst>
              <a:ext uri="{FF2B5EF4-FFF2-40B4-BE49-F238E27FC236}">
                <a16:creationId xmlns:a16="http://schemas.microsoft.com/office/drawing/2014/main" id="{F2468B88-AB9E-8A43-F90B-C5AD8A0370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532" y="5038891"/>
            <a:ext cx="1946329" cy="1535288"/>
          </a:xfrm>
          <a:prstGeom prst="rect">
            <a:avLst/>
          </a:prstGeom>
        </p:spPr>
      </p:pic>
      <p:pic>
        <p:nvPicPr>
          <p:cNvPr id="49" name="Picture 3">
            <a:extLst>
              <a:ext uri="{FF2B5EF4-FFF2-40B4-BE49-F238E27FC236}">
                <a16:creationId xmlns:a16="http://schemas.microsoft.com/office/drawing/2014/main" id="{473CFC29-E29A-C4E2-D6EC-3E57344D7D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9531" y="1685382"/>
            <a:ext cx="1946329" cy="1525667"/>
          </a:xfrm>
          <a:prstGeom prst="rect">
            <a:avLst/>
          </a:prstGeom>
        </p:spPr>
      </p:pic>
      <p:pic>
        <p:nvPicPr>
          <p:cNvPr id="50" name="그림 4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05860" y="1685269"/>
            <a:ext cx="1836425" cy="1525668"/>
          </a:xfrm>
          <a:prstGeom prst="rect">
            <a:avLst/>
          </a:prstGeom>
        </p:spPr>
      </p:pic>
      <p:pic>
        <p:nvPicPr>
          <p:cNvPr id="51" name="Picture 6">
            <a:extLst>
              <a:ext uri="{FF2B5EF4-FFF2-40B4-BE49-F238E27FC236}">
                <a16:creationId xmlns:a16="http://schemas.microsoft.com/office/drawing/2014/main" id="{53C1D0C9-C599-18E7-35DD-BB30C310861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9531" y="3362319"/>
            <a:ext cx="1946329" cy="1525190"/>
          </a:xfrm>
          <a:prstGeom prst="rect">
            <a:avLst/>
          </a:prstGeom>
        </p:spPr>
      </p:pic>
      <p:pic>
        <p:nvPicPr>
          <p:cNvPr id="52" name="그림 5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05859" y="3358697"/>
            <a:ext cx="1836425" cy="1528812"/>
          </a:xfrm>
          <a:prstGeom prst="rect">
            <a:avLst/>
          </a:prstGeom>
        </p:spPr>
      </p:pic>
      <p:pic>
        <p:nvPicPr>
          <p:cNvPr id="58" name="그림 5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74050" y="3361267"/>
            <a:ext cx="1851905" cy="1506696"/>
          </a:xfrm>
          <a:prstGeom prst="rect">
            <a:avLst/>
          </a:prstGeom>
        </p:spPr>
      </p:pic>
      <p:pic>
        <p:nvPicPr>
          <p:cNvPr id="59" name="Picture 17">
            <a:extLst>
              <a:ext uri="{FF2B5EF4-FFF2-40B4-BE49-F238E27FC236}">
                <a16:creationId xmlns:a16="http://schemas.microsoft.com/office/drawing/2014/main" id="{6AD7A89C-BFF6-BD25-D5D1-5133B17F9C5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27114" y="5022949"/>
            <a:ext cx="1946936" cy="1546018"/>
          </a:xfrm>
          <a:prstGeom prst="rect">
            <a:avLst/>
          </a:prstGeom>
        </p:spPr>
      </p:pic>
      <p:pic>
        <p:nvPicPr>
          <p:cNvPr id="60" name="그림 5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274049" y="5023110"/>
            <a:ext cx="1851905" cy="1545857"/>
          </a:xfrm>
          <a:prstGeom prst="rect">
            <a:avLst/>
          </a:prstGeom>
        </p:spPr>
      </p:pic>
      <p:pic>
        <p:nvPicPr>
          <p:cNvPr id="61" name="그림 6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274050" y="1663045"/>
            <a:ext cx="1851905" cy="1525667"/>
          </a:xfrm>
          <a:prstGeom prst="rect">
            <a:avLst/>
          </a:prstGeom>
        </p:spPr>
      </p:pic>
      <p:pic>
        <p:nvPicPr>
          <p:cNvPr id="62" name="Picture 8">
            <a:extLst>
              <a:ext uri="{FF2B5EF4-FFF2-40B4-BE49-F238E27FC236}">
                <a16:creationId xmlns:a16="http://schemas.microsoft.com/office/drawing/2014/main" id="{9271853C-5A8D-075E-0D88-9DEC7A924B0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327114" y="1663045"/>
            <a:ext cx="1946936" cy="1525667"/>
          </a:xfrm>
          <a:prstGeom prst="rect">
            <a:avLst/>
          </a:prstGeom>
        </p:spPr>
      </p:pic>
      <p:pic>
        <p:nvPicPr>
          <p:cNvPr id="63" name="Picture 12">
            <a:extLst>
              <a:ext uri="{FF2B5EF4-FFF2-40B4-BE49-F238E27FC236}">
                <a16:creationId xmlns:a16="http://schemas.microsoft.com/office/drawing/2014/main" id="{AECB031A-2072-0B80-28B4-9CD3C2C76DB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327114" y="3362105"/>
            <a:ext cx="1946936" cy="1505858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282522" y="3685489"/>
            <a:ext cx="1413652" cy="873811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282522" y="5323485"/>
            <a:ext cx="1394876" cy="845925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432420" y="1975075"/>
            <a:ext cx="1548909" cy="946279"/>
          </a:xfrm>
          <a:prstGeom prst="rect">
            <a:avLst/>
          </a:prstGeom>
        </p:spPr>
      </p:pic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7AC17BD2-4FA8-660F-3446-7015F8D775E3}"/>
              </a:ext>
            </a:extLst>
          </p:cNvPr>
          <p:cNvCxnSpPr>
            <a:cxnSpLocks/>
          </p:cNvCxnSpPr>
          <p:nvPr/>
        </p:nvCxnSpPr>
        <p:spPr>
          <a:xfrm>
            <a:off x="5959610" y="1243918"/>
            <a:ext cx="7975" cy="5240122"/>
          </a:xfrm>
          <a:prstGeom prst="line">
            <a:avLst/>
          </a:prstGeom>
          <a:ln w="6350">
            <a:solidFill>
              <a:srgbClr val="7872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8" name="그림 227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432420" y="3644655"/>
            <a:ext cx="1548909" cy="944849"/>
          </a:xfrm>
          <a:prstGeom prst="rect">
            <a:avLst/>
          </a:prstGeom>
        </p:spPr>
      </p:pic>
      <p:pic>
        <p:nvPicPr>
          <p:cNvPr id="229" name="그림 228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0447629" y="5266277"/>
            <a:ext cx="1504341" cy="946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122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872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1C7856BB-0D6C-26FD-93EE-B2D5A56B6F2D}"/>
              </a:ext>
            </a:extLst>
          </p:cNvPr>
          <p:cNvSpPr/>
          <p:nvPr/>
        </p:nvSpPr>
        <p:spPr>
          <a:xfrm>
            <a:off x="-1" y="557482"/>
            <a:ext cx="180975" cy="1719239"/>
          </a:xfrm>
          <a:prstGeom prst="rect">
            <a:avLst/>
          </a:prstGeom>
          <a:solidFill>
            <a:srgbClr val="E4A1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1837B4D-94F0-BEA1-7249-FA82218FBAF0}"/>
              </a:ext>
            </a:extLst>
          </p:cNvPr>
          <p:cNvSpPr/>
          <p:nvPr/>
        </p:nvSpPr>
        <p:spPr>
          <a:xfrm>
            <a:off x="-1" y="1981200"/>
            <a:ext cx="180975" cy="295521"/>
          </a:xfrm>
          <a:prstGeom prst="rect">
            <a:avLst/>
          </a:prstGeom>
          <a:solidFill>
            <a:srgbClr val="00B4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37BE2B1-3C9B-A88B-D3F3-B40CAC1E7F41}"/>
              </a:ext>
            </a:extLst>
          </p:cNvPr>
          <p:cNvSpPr txBox="1"/>
          <p:nvPr/>
        </p:nvSpPr>
        <p:spPr>
          <a:xfrm>
            <a:off x="704849" y="1750367"/>
            <a:ext cx="32497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ECECEC"/>
                </a:solidFill>
                <a:latin typeface="Times New Roman" panose="02020603050405020304" pitchFamily="18" charset="0"/>
                <a:ea typeface="KoPub돋움체 Bold" panose="02020603020101020101" pitchFamily="18" charset="-127"/>
                <a:cs typeface="Times New Roman" panose="02020603050405020304" pitchFamily="18" charset="0"/>
              </a:rPr>
              <a:t>Ⅳ. Empirical Result </a:t>
            </a:r>
            <a:endParaRPr lang="ko-KR" altLang="en-US" sz="2400" dirty="0">
              <a:solidFill>
                <a:srgbClr val="ECECEC"/>
              </a:solidFill>
              <a:latin typeface="Times New Roman" panose="02020603050405020304" pitchFamily="18" charset="0"/>
              <a:ea typeface="KoPub돋움체 Bold" panose="02020603020101020101" pitchFamily="18" charset="-127"/>
              <a:cs typeface="Times New Roman" panose="02020603050405020304" pitchFamily="18" charset="0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635B5E9-8C79-30B1-003A-C0E1D4DA21E7}"/>
              </a:ext>
            </a:extLst>
          </p:cNvPr>
          <p:cNvCxnSpPr>
            <a:cxnSpLocks/>
          </p:cNvCxnSpPr>
          <p:nvPr/>
        </p:nvCxnSpPr>
        <p:spPr>
          <a:xfrm>
            <a:off x="546099" y="2276721"/>
            <a:ext cx="3115236" cy="0"/>
          </a:xfrm>
          <a:prstGeom prst="line">
            <a:avLst/>
          </a:prstGeom>
          <a:ln w="12700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1635B5E9-8C79-30B1-003A-C0E1D4DA21E7}"/>
              </a:ext>
            </a:extLst>
          </p:cNvPr>
          <p:cNvCxnSpPr>
            <a:cxnSpLocks/>
          </p:cNvCxnSpPr>
          <p:nvPr/>
        </p:nvCxnSpPr>
        <p:spPr>
          <a:xfrm>
            <a:off x="8534399" y="3205307"/>
            <a:ext cx="3115236" cy="0"/>
          </a:xfrm>
          <a:prstGeom prst="line">
            <a:avLst/>
          </a:prstGeom>
          <a:ln w="12700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37BE2B1-3C9B-A88B-D3F3-B40CAC1E7F41}"/>
              </a:ext>
            </a:extLst>
          </p:cNvPr>
          <p:cNvSpPr txBox="1"/>
          <p:nvPr/>
        </p:nvSpPr>
        <p:spPr>
          <a:xfrm>
            <a:off x="8534399" y="3492206"/>
            <a:ext cx="3249706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900" dirty="0">
                <a:solidFill>
                  <a:srgbClr val="00B4D5"/>
                </a:solidFill>
                <a:latin typeface="Times New Roman" panose="02020603050405020304" pitchFamily="18" charset="0"/>
                <a:ea typeface="KoPub돋움체 Bold" panose="02020603020101020101" pitchFamily="18" charset="-127"/>
                <a:cs typeface="Times New Roman" panose="02020603050405020304" pitchFamily="18" charset="0"/>
              </a:rPr>
              <a:t>Ⅰ. SLSQP - S&amp;P500</a:t>
            </a:r>
            <a:endParaRPr lang="ko-KR" altLang="en-US" sz="1900" dirty="0">
              <a:solidFill>
                <a:srgbClr val="00B4D5"/>
              </a:solidFill>
              <a:latin typeface="Times New Roman" panose="02020603050405020304" pitchFamily="18" charset="0"/>
              <a:ea typeface="KoPub돋움체 Bold" panose="0202060302010102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4C692C4-6A3F-5F40-765D-50ECF67F5301}"/>
              </a:ext>
            </a:extLst>
          </p:cNvPr>
          <p:cNvSpPr txBox="1"/>
          <p:nvPr/>
        </p:nvSpPr>
        <p:spPr>
          <a:xfrm>
            <a:off x="8534399" y="3969896"/>
            <a:ext cx="2800459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900" dirty="0">
                <a:solidFill>
                  <a:srgbClr val="ECECEC"/>
                </a:solidFill>
                <a:latin typeface="Times New Roman" panose="02020603050405020304" pitchFamily="18" charset="0"/>
                <a:ea typeface="KoPub돋움체 Bold" panose="02020603020101020101" pitchFamily="18" charset="-127"/>
                <a:cs typeface="Times New Roman" panose="02020603050405020304" pitchFamily="18" charset="0"/>
              </a:rPr>
              <a:t>Ⅱ. SLSQP - ETFs</a:t>
            </a:r>
            <a:endParaRPr lang="ko-KR" altLang="en-US" sz="1900" dirty="0">
              <a:solidFill>
                <a:srgbClr val="ECECEC"/>
              </a:solidFill>
              <a:latin typeface="Times New Roman" panose="02020603050405020304" pitchFamily="18" charset="0"/>
              <a:ea typeface="KoPub돋움체 Bold" panose="0202060302010102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D01FF59-6D2E-D7DE-D5D5-2B6ACB5FE702}"/>
              </a:ext>
            </a:extLst>
          </p:cNvPr>
          <p:cNvSpPr txBox="1"/>
          <p:nvPr/>
        </p:nvSpPr>
        <p:spPr>
          <a:xfrm>
            <a:off x="8534398" y="4471858"/>
            <a:ext cx="2800459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900" dirty="0">
                <a:solidFill>
                  <a:srgbClr val="ECECEC"/>
                </a:solidFill>
                <a:latin typeface="Times New Roman" panose="02020603050405020304" pitchFamily="18" charset="0"/>
                <a:ea typeface="KoPub돋움체 Bold" panose="02020603020101020101" pitchFamily="18" charset="-127"/>
                <a:cs typeface="Times New Roman" panose="02020603050405020304" pitchFamily="18" charset="0"/>
              </a:rPr>
              <a:t>Ⅲ. Assets Correlation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E0B7194-34C2-D647-4ED7-DE354E995C7B}"/>
              </a:ext>
            </a:extLst>
          </p:cNvPr>
          <p:cNvSpPr txBox="1"/>
          <p:nvPr/>
        </p:nvSpPr>
        <p:spPr>
          <a:xfrm>
            <a:off x="8534399" y="4973821"/>
            <a:ext cx="3165654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900" dirty="0">
                <a:solidFill>
                  <a:srgbClr val="ECECEC"/>
                </a:solidFill>
                <a:latin typeface="Times New Roman" panose="02020603050405020304" pitchFamily="18" charset="0"/>
                <a:ea typeface="KoPub돋움체 Bold" panose="02020603020101020101" pitchFamily="18" charset="-127"/>
                <a:cs typeface="Times New Roman" panose="02020603050405020304" pitchFamily="18" charset="0"/>
              </a:rPr>
              <a:t>Ⅳ. Deep Learning - ETFs</a:t>
            </a:r>
            <a:endParaRPr lang="ko-KR" altLang="en-US" sz="1900" dirty="0">
              <a:solidFill>
                <a:srgbClr val="ECECEC"/>
              </a:solidFill>
              <a:latin typeface="Times New Roman" panose="02020603050405020304" pitchFamily="18" charset="0"/>
              <a:ea typeface="KoPub돋움체 Bold" panose="02020603020101020101" pitchFamily="18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0224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평행 사변형 50">
            <a:extLst>
              <a:ext uri="{FF2B5EF4-FFF2-40B4-BE49-F238E27FC236}">
                <a16:creationId xmlns:a16="http://schemas.microsoft.com/office/drawing/2014/main" id="{34639A50-B944-FC2D-D72A-8EC768B44A45}"/>
              </a:ext>
            </a:extLst>
          </p:cNvPr>
          <p:cNvSpPr/>
          <p:nvPr/>
        </p:nvSpPr>
        <p:spPr>
          <a:xfrm flipV="1">
            <a:off x="8017517" y="4654812"/>
            <a:ext cx="1695969" cy="76791"/>
          </a:xfrm>
          <a:prstGeom prst="parallelogram">
            <a:avLst/>
          </a:prstGeom>
          <a:solidFill>
            <a:srgbClr val="E4A114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평행 사변형 49">
            <a:extLst>
              <a:ext uri="{FF2B5EF4-FFF2-40B4-BE49-F238E27FC236}">
                <a16:creationId xmlns:a16="http://schemas.microsoft.com/office/drawing/2014/main" id="{34639A50-B944-FC2D-D72A-8EC768B44A45}"/>
              </a:ext>
            </a:extLst>
          </p:cNvPr>
          <p:cNvSpPr/>
          <p:nvPr/>
        </p:nvSpPr>
        <p:spPr>
          <a:xfrm>
            <a:off x="1878572" y="4676590"/>
            <a:ext cx="2200464" cy="62577"/>
          </a:xfrm>
          <a:prstGeom prst="parallelogram">
            <a:avLst/>
          </a:prstGeom>
          <a:solidFill>
            <a:srgbClr val="E4A114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F6CC05E-4A33-5627-2C20-AF7381A2A455}"/>
              </a:ext>
            </a:extLst>
          </p:cNvPr>
          <p:cNvSpPr/>
          <p:nvPr/>
        </p:nvSpPr>
        <p:spPr>
          <a:xfrm>
            <a:off x="-1" y="6715437"/>
            <a:ext cx="12192000" cy="145518"/>
          </a:xfrm>
          <a:prstGeom prst="rect">
            <a:avLst/>
          </a:prstGeom>
          <a:solidFill>
            <a:srgbClr val="787272">
              <a:alpha val="9372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35840D0-B421-8A55-DF68-C3345DBE3F36}"/>
              </a:ext>
            </a:extLst>
          </p:cNvPr>
          <p:cNvCxnSpPr>
            <a:cxnSpLocks/>
          </p:cNvCxnSpPr>
          <p:nvPr/>
        </p:nvCxnSpPr>
        <p:spPr>
          <a:xfrm>
            <a:off x="0" y="1102659"/>
            <a:ext cx="12192000" cy="0"/>
          </a:xfrm>
          <a:prstGeom prst="line">
            <a:avLst/>
          </a:prstGeom>
          <a:ln w="19050">
            <a:solidFill>
              <a:srgbClr val="7872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28D2697A-0D69-4C96-FC47-E3398DA1D295}"/>
              </a:ext>
            </a:extLst>
          </p:cNvPr>
          <p:cNvSpPr/>
          <p:nvPr/>
        </p:nvSpPr>
        <p:spPr>
          <a:xfrm>
            <a:off x="11530629" y="6715439"/>
            <a:ext cx="421341" cy="142561"/>
          </a:xfrm>
          <a:prstGeom prst="rect">
            <a:avLst/>
          </a:prstGeom>
          <a:solidFill>
            <a:srgbClr val="E4A1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D2612890-567F-B0DC-CE68-D49D1A81FDD5}"/>
              </a:ext>
            </a:extLst>
          </p:cNvPr>
          <p:cNvSpPr/>
          <p:nvPr/>
        </p:nvSpPr>
        <p:spPr>
          <a:xfrm>
            <a:off x="11770659" y="6715439"/>
            <a:ext cx="421341" cy="142561"/>
          </a:xfrm>
          <a:prstGeom prst="rect">
            <a:avLst/>
          </a:prstGeom>
          <a:solidFill>
            <a:srgbClr val="00B4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37BE2B1-3C9B-A88B-D3F3-B40CAC1E7F41}"/>
              </a:ext>
            </a:extLst>
          </p:cNvPr>
          <p:cNvSpPr txBox="1"/>
          <p:nvPr/>
        </p:nvSpPr>
        <p:spPr>
          <a:xfrm>
            <a:off x="165907" y="424007"/>
            <a:ext cx="107361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Times New Roman" panose="02020603050405020304" pitchFamily="18" charset="0"/>
                <a:ea typeface="KoPub돋움체 Bold" panose="02020603020101020101" pitchFamily="18" charset="-127"/>
                <a:cs typeface="Times New Roman" panose="02020603050405020304" pitchFamily="18" charset="0"/>
              </a:rPr>
              <a:t>Ⅳ. Empirical Result : SLSQP - S&amp;P500</a:t>
            </a:r>
            <a:endParaRPr lang="ko-KR" altLang="en-US" sz="2800" dirty="0">
              <a:latin typeface="Times New Roman" panose="02020603050405020304" pitchFamily="18" charset="0"/>
              <a:ea typeface="KoPub돋움체 Bold" panose="0202060302010102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6F6CC05E-4A33-5627-2C20-AF7381A2A455}"/>
              </a:ext>
            </a:extLst>
          </p:cNvPr>
          <p:cNvSpPr/>
          <p:nvPr/>
        </p:nvSpPr>
        <p:spPr>
          <a:xfrm>
            <a:off x="-495300" y="6720241"/>
            <a:ext cx="12192000" cy="145518"/>
          </a:xfrm>
          <a:prstGeom prst="rect">
            <a:avLst/>
          </a:prstGeom>
          <a:solidFill>
            <a:srgbClr val="787272">
              <a:alpha val="9372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65907" y="1409820"/>
            <a:ext cx="839161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∙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Target: Sharpe Ratio Maximization / Variance Minimization</a:t>
            </a:r>
          </a:p>
          <a:p>
            <a:endParaRPr lang="en-US" altLang="ko-KR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∙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Quarterly Rebalancing (End day of every quarter</a:t>
            </a:r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∙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Fee Rate : 15bp (For sell and buy)</a:t>
            </a:r>
          </a:p>
          <a:p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∙ </a:t>
            </a:r>
            <a:r>
              <a:rPr lang="en-US" altLang="ko-KR" dirty="0">
                <a:latin typeface="Times New Roman" panose="02020603050405020304" pitchFamily="18" charset="0"/>
                <a:ea typeface="KoPub돋움체 Bold" panose="02020603020101020101" pitchFamily="18" charset="-127"/>
                <a:cs typeface="Times New Roman" panose="02020603050405020304" pitchFamily="18" charset="0"/>
              </a:rPr>
              <a:t>Hyper-parameter : 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024622" y="3086394"/>
            <a:ext cx="52719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1. Look Back Window Size</a:t>
            </a:r>
          </a:p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2. Max Ratio of Each Assets</a:t>
            </a:r>
          </a:p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3. Shrinkage Method</a:t>
            </a:r>
          </a:p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(4). Argument of Shrinkage Method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B35840D0-B421-8A55-DF68-C3345DBE3F36}"/>
              </a:ext>
            </a:extLst>
          </p:cNvPr>
          <p:cNvCxnSpPr>
            <a:cxnSpLocks/>
          </p:cNvCxnSpPr>
          <p:nvPr/>
        </p:nvCxnSpPr>
        <p:spPr>
          <a:xfrm>
            <a:off x="568609" y="5779264"/>
            <a:ext cx="4892566" cy="55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/>
          <p:nvPr/>
        </p:nvCxnSpPr>
        <p:spPr>
          <a:xfrm flipH="1" flipV="1">
            <a:off x="1582858" y="5502442"/>
            <a:ext cx="3619764" cy="12612"/>
          </a:xfrm>
          <a:prstGeom prst="straightConnector1">
            <a:avLst/>
          </a:prstGeom>
          <a:ln w="9525" cap="flat" cmpd="sng" algn="ctr">
            <a:solidFill>
              <a:srgbClr val="00B4D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/>
          <p:nvPr/>
        </p:nvCxnSpPr>
        <p:spPr>
          <a:xfrm flipH="1" flipV="1">
            <a:off x="2635994" y="5291521"/>
            <a:ext cx="2566628" cy="14344"/>
          </a:xfrm>
          <a:prstGeom prst="straightConnector1">
            <a:avLst/>
          </a:prstGeom>
          <a:ln w="9525" cap="flat" cmpd="sng" algn="ctr">
            <a:solidFill>
              <a:srgbClr val="00B4D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/>
          <p:nvPr/>
        </p:nvCxnSpPr>
        <p:spPr>
          <a:xfrm flipH="1" flipV="1">
            <a:off x="3752193" y="5072080"/>
            <a:ext cx="1450431" cy="3278"/>
          </a:xfrm>
          <a:prstGeom prst="straightConnector1">
            <a:avLst/>
          </a:prstGeom>
          <a:ln w="9525" cap="flat" cmpd="sng" algn="ctr">
            <a:solidFill>
              <a:srgbClr val="00B4D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7656B872-1C23-9D79-D2C4-34CD105958AC}"/>
              </a:ext>
            </a:extLst>
          </p:cNvPr>
          <p:cNvSpPr/>
          <p:nvPr/>
        </p:nvSpPr>
        <p:spPr>
          <a:xfrm>
            <a:off x="5202622" y="5065276"/>
            <a:ext cx="258553" cy="713988"/>
          </a:xfrm>
          <a:prstGeom prst="rect">
            <a:avLst/>
          </a:prstGeom>
          <a:solidFill>
            <a:srgbClr val="00B4D5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/>
          <p:cNvSpPr txBox="1"/>
          <p:nvPr/>
        </p:nvSpPr>
        <p:spPr>
          <a:xfrm>
            <a:off x="1725011" y="4470764"/>
            <a:ext cx="3808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Look Back Window Size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477408" y="6272549"/>
            <a:ext cx="18855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Rebalancing Date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788276" y="4891644"/>
            <a:ext cx="403597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90 Days</a:t>
            </a:r>
          </a:p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150 Days</a:t>
            </a:r>
          </a:p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210 Days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0" name="직선 화살표 연결선 39"/>
          <p:cNvCxnSpPr/>
          <p:nvPr/>
        </p:nvCxnSpPr>
        <p:spPr>
          <a:xfrm flipV="1">
            <a:off x="5331898" y="5928220"/>
            <a:ext cx="0" cy="384905"/>
          </a:xfrm>
          <a:prstGeom prst="straightConnector1">
            <a:avLst/>
          </a:pr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7651534" y="4918994"/>
            <a:ext cx="43702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Basic Linear Shrinkage</a:t>
            </a:r>
          </a:p>
          <a:p>
            <a:pPr marL="342900" indent="-342900">
              <a:buAutoNum type="arabicPeriod"/>
            </a:pP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Constant Shrinkage</a:t>
            </a:r>
          </a:p>
          <a:p>
            <a:pPr marL="342900" indent="-342900">
              <a:buAutoNum type="arabicPeriod"/>
            </a:pP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Eigenvalue Clipping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7925571" y="4470146"/>
            <a:ext cx="2141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Shrinkage Method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7852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평행 사변형 37">
            <a:extLst>
              <a:ext uri="{FF2B5EF4-FFF2-40B4-BE49-F238E27FC236}">
                <a16:creationId xmlns:a16="http://schemas.microsoft.com/office/drawing/2014/main" id="{34639A50-B944-FC2D-D72A-8EC768B44A45}"/>
              </a:ext>
            </a:extLst>
          </p:cNvPr>
          <p:cNvSpPr/>
          <p:nvPr/>
        </p:nvSpPr>
        <p:spPr>
          <a:xfrm flipV="1">
            <a:off x="5896617" y="1289842"/>
            <a:ext cx="2834633" cy="79643"/>
          </a:xfrm>
          <a:prstGeom prst="parallelogram">
            <a:avLst/>
          </a:prstGeom>
          <a:solidFill>
            <a:srgbClr val="E4A114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F6CC05E-4A33-5627-2C20-AF7381A2A455}"/>
              </a:ext>
            </a:extLst>
          </p:cNvPr>
          <p:cNvSpPr/>
          <p:nvPr/>
        </p:nvSpPr>
        <p:spPr>
          <a:xfrm>
            <a:off x="-1" y="6715437"/>
            <a:ext cx="12192000" cy="145518"/>
          </a:xfrm>
          <a:prstGeom prst="rect">
            <a:avLst/>
          </a:prstGeom>
          <a:solidFill>
            <a:srgbClr val="787272">
              <a:alpha val="9372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35840D0-B421-8A55-DF68-C3345DBE3F36}"/>
              </a:ext>
            </a:extLst>
          </p:cNvPr>
          <p:cNvCxnSpPr>
            <a:cxnSpLocks/>
          </p:cNvCxnSpPr>
          <p:nvPr/>
        </p:nvCxnSpPr>
        <p:spPr>
          <a:xfrm>
            <a:off x="0" y="1102659"/>
            <a:ext cx="12192000" cy="0"/>
          </a:xfrm>
          <a:prstGeom prst="line">
            <a:avLst/>
          </a:prstGeom>
          <a:ln w="19050">
            <a:solidFill>
              <a:srgbClr val="7872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28D2697A-0D69-4C96-FC47-E3398DA1D295}"/>
              </a:ext>
            </a:extLst>
          </p:cNvPr>
          <p:cNvSpPr/>
          <p:nvPr/>
        </p:nvSpPr>
        <p:spPr>
          <a:xfrm>
            <a:off x="11530629" y="6715439"/>
            <a:ext cx="421341" cy="142561"/>
          </a:xfrm>
          <a:prstGeom prst="rect">
            <a:avLst/>
          </a:prstGeom>
          <a:solidFill>
            <a:srgbClr val="E4A1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D2612890-567F-B0DC-CE68-D49D1A81FDD5}"/>
              </a:ext>
            </a:extLst>
          </p:cNvPr>
          <p:cNvSpPr/>
          <p:nvPr/>
        </p:nvSpPr>
        <p:spPr>
          <a:xfrm>
            <a:off x="11770659" y="6715439"/>
            <a:ext cx="421341" cy="142561"/>
          </a:xfrm>
          <a:prstGeom prst="rect">
            <a:avLst/>
          </a:prstGeom>
          <a:solidFill>
            <a:srgbClr val="00B4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37BE2B1-3C9B-A88B-D3F3-B40CAC1E7F41}"/>
              </a:ext>
            </a:extLst>
          </p:cNvPr>
          <p:cNvSpPr txBox="1"/>
          <p:nvPr/>
        </p:nvSpPr>
        <p:spPr>
          <a:xfrm>
            <a:off x="165907" y="424007"/>
            <a:ext cx="107361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Times New Roman" panose="02020603050405020304" pitchFamily="18" charset="0"/>
                <a:ea typeface="KoPub돋움체 Bold" panose="02020603020101020101" pitchFamily="18" charset="-127"/>
                <a:cs typeface="Times New Roman" panose="02020603050405020304" pitchFamily="18" charset="0"/>
              </a:rPr>
              <a:t>Ⅳ. Empirical Result : SLSQP - S&amp;P500 / Sharpe Ratio Maximization</a:t>
            </a:r>
            <a:endParaRPr lang="ko-KR" altLang="en-US" sz="2800" dirty="0">
              <a:latin typeface="Times New Roman" panose="02020603050405020304" pitchFamily="18" charset="0"/>
              <a:ea typeface="KoPub돋움체 Bold" panose="0202060302010102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6F6CC05E-4A33-5627-2C20-AF7381A2A455}"/>
              </a:ext>
            </a:extLst>
          </p:cNvPr>
          <p:cNvSpPr/>
          <p:nvPr/>
        </p:nvSpPr>
        <p:spPr>
          <a:xfrm>
            <a:off x="-495300" y="6720241"/>
            <a:ext cx="12192000" cy="145518"/>
          </a:xfrm>
          <a:prstGeom prst="rect">
            <a:avLst/>
          </a:prstGeom>
          <a:solidFill>
            <a:srgbClr val="787272">
              <a:alpha val="9372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65907" y="1088804"/>
            <a:ext cx="4336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∙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Sharpe Ratio Maximization / No Shrinkage </a:t>
            </a: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44" y="1489887"/>
            <a:ext cx="5813074" cy="5139514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4516" y="3436490"/>
            <a:ext cx="5034924" cy="209002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0" y="1485083"/>
            <a:ext cx="876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3.5</a:t>
            </a:r>
            <a:endParaRPr lang="ko-KR" altLang="en-US" b="1" dirty="0"/>
          </a:p>
        </p:txBody>
      </p:sp>
      <p:sp>
        <p:nvSpPr>
          <p:cNvPr id="31" name="TextBox 30"/>
          <p:cNvSpPr txBox="1"/>
          <p:nvPr/>
        </p:nvSpPr>
        <p:spPr>
          <a:xfrm>
            <a:off x="6657666" y="3431686"/>
            <a:ext cx="876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0.8</a:t>
            </a:r>
            <a:endParaRPr lang="ko-KR" altLang="en-U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7983914" y="5570527"/>
            <a:ext cx="2918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Weight (Look Back 150 Days)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4" name="직선 화살표 연결선 33"/>
          <p:cNvCxnSpPr/>
          <p:nvPr/>
        </p:nvCxnSpPr>
        <p:spPr>
          <a:xfrm flipV="1">
            <a:off x="4521785" y="1298783"/>
            <a:ext cx="1143525" cy="3921"/>
          </a:xfrm>
          <a:prstGeom prst="straightConnector1">
            <a:avLst/>
          </a:prstGeom>
          <a:ln w="9525" cap="flat" cmpd="sng" algn="ctr">
            <a:solidFill>
              <a:srgbClr val="00B4D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5815792" y="1107427"/>
            <a:ext cx="4336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Find Effect of Look Back Size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0782" y="1756508"/>
            <a:ext cx="5563352" cy="951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453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2663" y="2412355"/>
            <a:ext cx="3619224" cy="1626923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4211" y="2419320"/>
            <a:ext cx="3499577" cy="1621856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677" y="2407551"/>
            <a:ext cx="3472643" cy="1631727"/>
          </a:xfrm>
          <a:prstGeom prst="rect">
            <a:avLst/>
          </a:prstGeom>
        </p:spPr>
      </p:pic>
      <p:sp>
        <p:nvSpPr>
          <p:cNvPr id="38" name="평행 사변형 37">
            <a:extLst>
              <a:ext uri="{FF2B5EF4-FFF2-40B4-BE49-F238E27FC236}">
                <a16:creationId xmlns:a16="http://schemas.microsoft.com/office/drawing/2014/main" id="{34639A50-B944-FC2D-D72A-8EC768B44A45}"/>
              </a:ext>
            </a:extLst>
          </p:cNvPr>
          <p:cNvSpPr/>
          <p:nvPr/>
        </p:nvSpPr>
        <p:spPr>
          <a:xfrm flipV="1">
            <a:off x="5896617" y="1289842"/>
            <a:ext cx="2834633" cy="79643"/>
          </a:xfrm>
          <a:prstGeom prst="parallelogram">
            <a:avLst/>
          </a:prstGeom>
          <a:solidFill>
            <a:srgbClr val="E4A114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F6CC05E-4A33-5627-2C20-AF7381A2A455}"/>
              </a:ext>
            </a:extLst>
          </p:cNvPr>
          <p:cNvSpPr/>
          <p:nvPr/>
        </p:nvSpPr>
        <p:spPr>
          <a:xfrm>
            <a:off x="-1" y="6715437"/>
            <a:ext cx="12192000" cy="145518"/>
          </a:xfrm>
          <a:prstGeom prst="rect">
            <a:avLst/>
          </a:prstGeom>
          <a:solidFill>
            <a:srgbClr val="787272">
              <a:alpha val="9372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35840D0-B421-8A55-DF68-C3345DBE3F36}"/>
              </a:ext>
            </a:extLst>
          </p:cNvPr>
          <p:cNvCxnSpPr>
            <a:cxnSpLocks/>
          </p:cNvCxnSpPr>
          <p:nvPr/>
        </p:nvCxnSpPr>
        <p:spPr>
          <a:xfrm>
            <a:off x="0" y="1102659"/>
            <a:ext cx="12192000" cy="0"/>
          </a:xfrm>
          <a:prstGeom prst="line">
            <a:avLst/>
          </a:prstGeom>
          <a:ln w="19050">
            <a:solidFill>
              <a:srgbClr val="7872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28D2697A-0D69-4C96-FC47-E3398DA1D295}"/>
              </a:ext>
            </a:extLst>
          </p:cNvPr>
          <p:cNvSpPr/>
          <p:nvPr/>
        </p:nvSpPr>
        <p:spPr>
          <a:xfrm>
            <a:off x="11530629" y="6715439"/>
            <a:ext cx="421341" cy="142561"/>
          </a:xfrm>
          <a:prstGeom prst="rect">
            <a:avLst/>
          </a:prstGeom>
          <a:solidFill>
            <a:srgbClr val="E4A1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D2612890-567F-B0DC-CE68-D49D1A81FDD5}"/>
              </a:ext>
            </a:extLst>
          </p:cNvPr>
          <p:cNvSpPr/>
          <p:nvPr/>
        </p:nvSpPr>
        <p:spPr>
          <a:xfrm>
            <a:off x="11770659" y="6715439"/>
            <a:ext cx="421341" cy="142561"/>
          </a:xfrm>
          <a:prstGeom prst="rect">
            <a:avLst/>
          </a:prstGeom>
          <a:solidFill>
            <a:srgbClr val="00B4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6F6CC05E-4A33-5627-2C20-AF7381A2A455}"/>
              </a:ext>
            </a:extLst>
          </p:cNvPr>
          <p:cNvSpPr/>
          <p:nvPr/>
        </p:nvSpPr>
        <p:spPr>
          <a:xfrm>
            <a:off x="-495300" y="6720241"/>
            <a:ext cx="12192000" cy="145518"/>
          </a:xfrm>
          <a:prstGeom prst="rect">
            <a:avLst/>
          </a:prstGeom>
          <a:solidFill>
            <a:srgbClr val="787272">
              <a:alpha val="9372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65907" y="1088804"/>
            <a:ext cx="78985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∙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Sharpe Ratio Maximization / No Shrinkage</a:t>
            </a:r>
          </a:p>
          <a:p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∙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We Need is Diversified Portfolio. Let’s See Weight Distribution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66697" y="4000500"/>
            <a:ext cx="29181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Weight (Look Back 90 Days)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4" name="직선 화살표 연결선 33"/>
          <p:cNvCxnSpPr/>
          <p:nvPr/>
        </p:nvCxnSpPr>
        <p:spPr>
          <a:xfrm flipV="1">
            <a:off x="4521785" y="1298783"/>
            <a:ext cx="1143525" cy="3921"/>
          </a:xfrm>
          <a:prstGeom prst="straightConnector1">
            <a:avLst/>
          </a:prstGeom>
          <a:ln w="9525" cap="flat" cmpd="sng" algn="ctr">
            <a:solidFill>
              <a:srgbClr val="00B4D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5815792" y="1107427"/>
            <a:ext cx="4336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Find Effect of Look Back Size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873039" y="4005804"/>
            <a:ext cx="24792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Weight (Look Back 150 Days)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061231" y="4000500"/>
            <a:ext cx="27606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Weight (Look Back 365 Days)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7200" y="2419320"/>
            <a:ext cx="5302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0.6</a:t>
            </a:r>
            <a:endParaRPr lang="ko-KR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021348" y="2382303"/>
            <a:ext cx="4504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0.6</a:t>
            </a:r>
            <a:endParaRPr lang="ko-KR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983913" y="2329700"/>
            <a:ext cx="5016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0.5</a:t>
            </a:r>
            <a:endParaRPr lang="ko-KR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31003" y="4499148"/>
            <a:ext cx="5563352" cy="95145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44675" y="5646531"/>
            <a:ext cx="71076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∙ </a:t>
            </a:r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Longer Look Back Window Make Portfolio Diversified</a:t>
            </a:r>
          </a:p>
          <a:p>
            <a:r>
              <a:rPr lang="ko-KR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∙ </a:t>
            </a:r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But, Sharpe Ratio Did Not Increase</a:t>
            </a:r>
          </a:p>
          <a:p>
            <a:r>
              <a:rPr lang="ko-KR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∙ </a:t>
            </a:r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Estimate Expected Return For Sharpe Ratio Object Function</a:t>
            </a:r>
            <a:endParaRPr lang="ko-KR" altLang="en-US" b="1" dirty="0"/>
          </a:p>
        </p:txBody>
      </p:sp>
      <p:cxnSp>
        <p:nvCxnSpPr>
          <p:cNvPr id="36" name="직선 화살표 연결선 35"/>
          <p:cNvCxnSpPr/>
          <p:nvPr/>
        </p:nvCxnSpPr>
        <p:spPr>
          <a:xfrm>
            <a:off x="6570263" y="6414316"/>
            <a:ext cx="863809" cy="4772"/>
          </a:xfrm>
          <a:prstGeom prst="straightConnector1">
            <a:avLst/>
          </a:prstGeom>
          <a:ln w="9525" cap="flat" cmpd="sng" algn="ctr">
            <a:solidFill>
              <a:srgbClr val="00B4D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7470443" y="6229650"/>
            <a:ext cx="4721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More Estimate Error and Momentum Effect</a:t>
            </a:r>
            <a:endParaRPr lang="ko-KR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37BE2B1-3C9B-A88B-D3F3-B40CAC1E7F41}"/>
              </a:ext>
            </a:extLst>
          </p:cNvPr>
          <p:cNvSpPr txBox="1"/>
          <p:nvPr/>
        </p:nvSpPr>
        <p:spPr>
          <a:xfrm>
            <a:off x="165907" y="424007"/>
            <a:ext cx="107361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Times New Roman" panose="02020603050405020304" pitchFamily="18" charset="0"/>
                <a:ea typeface="KoPub돋움체 Bold" panose="02020603020101020101" pitchFamily="18" charset="-127"/>
                <a:cs typeface="Times New Roman" panose="02020603050405020304" pitchFamily="18" charset="0"/>
              </a:rPr>
              <a:t>Ⅳ. Empirical Result : SLSQP - S&amp;P500 / Sharpe Ratio Maximization</a:t>
            </a:r>
            <a:endParaRPr lang="ko-KR" altLang="en-US" sz="2800" dirty="0">
              <a:latin typeface="Times New Roman" panose="02020603050405020304" pitchFamily="18" charset="0"/>
              <a:ea typeface="KoPub돋움체 Bold" panose="02020603020101020101" pitchFamily="18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4158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평행 사변형 24">
            <a:extLst>
              <a:ext uri="{FF2B5EF4-FFF2-40B4-BE49-F238E27FC236}">
                <a16:creationId xmlns:a16="http://schemas.microsoft.com/office/drawing/2014/main" id="{34639A50-B944-FC2D-D72A-8EC768B44A45}"/>
              </a:ext>
            </a:extLst>
          </p:cNvPr>
          <p:cNvSpPr/>
          <p:nvPr/>
        </p:nvSpPr>
        <p:spPr>
          <a:xfrm flipV="1">
            <a:off x="5902967" y="1298372"/>
            <a:ext cx="2255331" cy="91669"/>
          </a:xfrm>
          <a:prstGeom prst="parallelogram">
            <a:avLst/>
          </a:prstGeom>
          <a:solidFill>
            <a:srgbClr val="E4A114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9896" y="3027387"/>
            <a:ext cx="4948219" cy="2568032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907" y="1507081"/>
            <a:ext cx="5737060" cy="5034301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6F6CC05E-4A33-5627-2C20-AF7381A2A455}"/>
              </a:ext>
            </a:extLst>
          </p:cNvPr>
          <p:cNvSpPr/>
          <p:nvPr/>
        </p:nvSpPr>
        <p:spPr>
          <a:xfrm>
            <a:off x="-1" y="6715437"/>
            <a:ext cx="12192000" cy="145518"/>
          </a:xfrm>
          <a:prstGeom prst="rect">
            <a:avLst/>
          </a:prstGeom>
          <a:solidFill>
            <a:srgbClr val="787272">
              <a:alpha val="9372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35840D0-B421-8A55-DF68-C3345DBE3F36}"/>
              </a:ext>
            </a:extLst>
          </p:cNvPr>
          <p:cNvCxnSpPr>
            <a:cxnSpLocks/>
          </p:cNvCxnSpPr>
          <p:nvPr/>
        </p:nvCxnSpPr>
        <p:spPr>
          <a:xfrm>
            <a:off x="0" y="1102659"/>
            <a:ext cx="12192000" cy="0"/>
          </a:xfrm>
          <a:prstGeom prst="line">
            <a:avLst/>
          </a:prstGeom>
          <a:ln w="19050">
            <a:solidFill>
              <a:srgbClr val="7872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28D2697A-0D69-4C96-FC47-E3398DA1D295}"/>
              </a:ext>
            </a:extLst>
          </p:cNvPr>
          <p:cNvSpPr/>
          <p:nvPr/>
        </p:nvSpPr>
        <p:spPr>
          <a:xfrm>
            <a:off x="11530629" y="6715439"/>
            <a:ext cx="421341" cy="142561"/>
          </a:xfrm>
          <a:prstGeom prst="rect">
            <a:avLst/>
          </a:prstGeom>
          <a:solidFill>
            <a:srgbClr val="E4A1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D2612890-567F-B0DC-CE68-D49D1A81FDD5}"/>
              </a:ext>
            </a:extLst>
          </p:cNvPr>
          <p:cNvSpPr/>
          <p:nvPr/>
        </p:nvSpPr>
        <p:spPr>
          <a:xfrm>
            <a:off x="11770659" y="6715439"/>
            <a:ext cx="421341" cy="142561"/>
          </a:xfrm>
          <a:prstGeom prst="rect">
            <a:avLst/>
          </a:prstGeom>
          <a:solidFill>
            <a:srgbClr val="00B4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6F6CC05E-4A33-5627-2C20-AF7381A2A455}"/>
              </a:ext>
            </a:extLst>
          </p:cNvPr>
          <p:cNvSpPr/>
          <p:nvPr/>
        </p:nvSpPr>
        <p:spPr>
          <a:xfrm>
            <a:off x="-495300" y="6720241"/>
            <a:ext cx="12192000" cy="145518"/>
          </a:xfrm>
          <a:prstGeom prst="rect">
            <a:avLst/>
          </a:prstGeom>
          <a:solidFill>
            <a:srgbClr val="787272">
              <a:alpha val="9372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65907" y="1088804"/>
            <a:ext cx="4336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∙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Sharpe Ratio Maximization / No Shrinkage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1821018"/>
            <a:ext cx="876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2.5</a:t>
            </a:r>
            <a:endParaRPr lang="ko-KR" altLang="en-US" b="1" dirty="0"/>
          </a:p>
        </p:txBody>
      </p:sp>
      <p:sp>
        <p:nvSpPr>
          <p:cNvPr id="31" name="TextBox 30"/>
          <p:cNvSpPr txBox="1"/>
          <p:nvPr/>
        </p:nvSpPr>
        <p:spPr>
          <a:xfrm>
            <a:off x="6592482" y="2994710"/>
            <a:ext cx="876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0.175</a:t>
            </a:r>
            <a:endParaRPr lang="ko-KR" altLang="en-US" b="1" dirty="0"/>
          </a:p>
        </p:txBody>
      </p:sp>
      <p:cxnSp>
        <p:nvCxnSpPr>
          <p:cNvPr id="34" name="직선 화살표 연결선 33"/>
          <p:cNvCxnSpPr/>
          <p:nvPr/>
        </p:nvCxnSpPr>
        <p:spPr>
          <a:xfrm flipV="1">
            <a:off x="4521785" y="1298783"/>
            <a:ext cx="1143525" cy="3921"/>
          </a:xfrm>
          <a:prstGeom prst="straightConnector1">
            <a:avLst/>
          </a:prstGeom>
          <a:ln w="9525" cap="flat" cmpd="sng" algn="ctr">
            <a:solidFill>
              <a:srgbClr val="00B4D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8777698" y="1403734"/>
            <a:ext cx="2298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Max Ratio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467998" y="5566631"/>
            <a:ext cx="29181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Weight (Max Ratio 0.1)</a:t>
            </a:r>
            <a:endParaRPr lang="ko-KR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5594" y="1686690"/>
            <a:ext cx="5076825" cy="1173627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5815792" y="1107427"/>
            <a:ext cx="5811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Find Effect of Max Ratio (Fix Look Back Size : 150 Days)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815243" y="6036339"/>
            <a:ext cx="5002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∙ </a:t>
            </a:r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Reduce The Max Ratio is Not a Good Option</a:t>
            </a:r>
            <a:endParaRPr lang="ko-KR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37BE2B1-3C9B-A88B-D3F3-B40CAC1E7F41}"/>
              </a:ext>
            </a:extLst>
          </p:cNvPr>
          <p:cNvSpPr txBox="1"/>
          <p:nvPr/>
        </p:nvSpPr>
        <p:spPr>
          <a:xfrm>
            <a:off x="165907" y="424007"/>
            <a:ext cx="107361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Times New Roman" panose="02020603050405020304" pitchFamily="18" charset="0"/>
                <a:ea typeface="KoPub돋움체 Bold" panose="02020603020101020101" pitchFamily="18" charset="-127"/>
                <a:cs typeface="Times New Roman" panose="02020603050405020304" pitchFamily="18" charset="0"/>
              </a:rPr>
              <a:t>Ⅳ. Empirical Result : SLSQP - S&amp;P500 / Sharpe Ratio Maximization</a:t>
            </a:r>
            <a:endParaRPr lang="ko-KR" altLang="en-US" sz="2800" dirty="0">
              <a:latin typeface="Times New Roman" panose="02020603050405020304" pitchFamily="18" charset="0"/>
              <a:ea typeface="KoPub돋움체 Bold" panose="02020603020101020101" pitchFamily="18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9584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평행 사변형 24">
            <a:extLst>
              <a:ext uri="{FF2B5EF4-FFF2-40B4-BE49-F238E27FC236}">
                <a16:creationId xmlns:a16="http://schemas.microsoft.com/office/drawing/2014/main" id="{34639A50-B944-FC2D-D72A-8EC768B44A45}"/>
              </a:ext>
            </a:extLst>
          </p:cNvPr>
          <p:cNvSpPr/>
          <p:nvPr/>
        </p:nvSpPr>
        <p:spPr>
          <a:xfrm flipV="1">
            <a:off x="4400030" y="1292093"/>
            <a:ext cx="3005651" cy="100042"/>
          </a:xfrm>
          <a:prstGeom prst="parallelogram">
            <a:avLst/>
          </a:prstGeom>
          <a:solidFill>
            <a:srgbClr val="E4A114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816" y="1966219"/>
            <a:ext cx="5312456" cy="4536534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6F6CC05E-4A33-5627-2C20-AF7381A2A455}"/>
              </a:ext>
            </a:extLst>
          </p:cNvPr>
          <p:cNvSpPr/>
          <p:nvPr/>
        </p:nvSpPr>
        <p:spPr>
          <a:xfrm>
            <a:off x="-1" y="6715437"/>
            <a:ext cx="12192000" cy="145518"/>
          </a:xfrm>
          <a:prstGeom prst="rect">
            <a:avLst/>
          </a:prstGeom>
          <a:solidFill>
            <a:srgbClr val="787272">
              <a:alpha val="9372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35840D0-B421-8A55-DF68-C3345DBE3F36}"/>
              </a:ext>
            </a:extLst>
          </p:cNvPr>
          <p:cNvCxnSpPr>
            <a:cxnSpLocks/>
          </p:cNvCxnSpPr>
          <p:nvPr/>
        </p:nvCxnSpPr>
        <p:spPr>
          <a:xfrm>
            <a:off x="0" y="1102659"/>
            <a:ext cx="12192000" cy="0"/>
          </a:xfrm>
          <a:prstGeom prst="line">
            <a:avLst/>
          </a:prstGeom>
          <a:ln w="19050">
            <a:solidFill>
              <a:srgbClr val="7872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28D2697A-0D69-4C96-FC47-E3398DA1D295}"/>
              </a:ext>
            </a:extLst>
          </p:cNvPr>
          <p:cNvSpPr/>
          <p:nvPr/>
        </p:nvSpPr>
        <p:spPr>
          <a:xfrm>
            <a:off x="11530629" y="6715439"/>
            <a:ext cx="421341" cy="142561"/>
          </a:xfrm>
          <a:prstGeom prst="rect">
            <a:avLst/>
          </a:prstGeom>
          <a:solidFill>
            <a:srgbClr val="E4A1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D2612890-567F-B0DC-CE68-D49D1A81FDD5}"/>
              </a:ext>
            </a:extLst>
          </p:cNvPr>
          <p:cNvSpPr/>
          <p:nvPr/>
        </p:nvSpPr>
        <p:spPr>
          <a:xfrm>
            <a:off x="11770659" y="6715439"/>
            <a:ext cx="421341" cy="142561"/>
          </a:xfrm>
          <a:prstGeom prst="rect">
            <a:avLst/>
          </a:prstGeom>
          <a:solidFill>
            <a:srgbClr val="00B4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6F6CC05E-4A33-5627-2C20-AF7381A2A455}"/>
              </a:ext>
            </a:extLst>
          </p:cNvPr>
          <p:cNvSpPr/>
          <p:nvPr/>
        </p:nvSpPr>
        <p:spPr>
          <a:xfrm>
            <a:off x="-495300" y="6720241"/>
            <a:ext cx="12192000" cy="145518"/>
          </a:xfrm>
          <a:prstGeom prst="rect">
            <a:avLst/>
          </a:prstGeom>
          <a:solidFill>
            <a:srgbClr val="787272">
              <a:alpha val="9372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65907" y="1088804"/>
            <a:ext cx="4336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∙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Sharpe Ratio Maximization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21185" y="1961415"/>
            <a:ext cx="876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4.5</a:t>
            </a:r>
            <a:endParaRPr lang="ko-KR" altLang="en-US" b="1" dirty="0"/>
          </a:p>
        </p:txBody>
      </p:sp>
      <p:cxnSp>
        <p:nvCxnSpPr>
          <p:cNvPr id="34" name="직선 화살표 연결선 33"/>
          <p:cNvCxnSpPr/>
          <p:nvPr/>
        </p:nvCxnSpPr>
        <p:spPr>
          <a:xfrm flipV="1">
            <a:off x="3069438" y="1292093"/>
            <a:ext cx="1143525" cy="3921"/>
          </a:xfrm>
          <a:prstGeom prst="straightConnector1">
            <a:avLst/>
          </a:prstGeom>
          <a:ln w="9525" cap="flat" cmpd="sng" algn="ctr">
            <a:solidFill>
              <a:srgbClr val="00B4D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4311818" y="1109387"/>
            <a:ext cx="7218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Find Effect of Shrinkage Method (Fix Look Back Size : 150 Days)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045226" y="1992192"/>
            <a:ext cx="2298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Clipping  VS  S&amp;P500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65907" y="1487565"/>
            <a:ext cx="7826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∙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Average Sharpe Ratio : </a:t>
            </a:r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Constant &lt; None &lt; Linear &lt; Eigenvalue Clipping 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9147" y="1981093"/>
            <a:ext cx="2845525" cy="136535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477000" y="3374129"/>
            <a:ext cx="54749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T-Statistic : 1.39098 </a:t>
            </a:r>
          </a:p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P-Value : 0.1903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186319" y="4715541"/>
            <a:ext cx="62891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∙ </a:t>
            </a:r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Eigenvalue Clipping is Good Option</a:t>
            </a:r>
          </a:p>
          <a:p>
            <a:r>
              <a:rPr lang="ko-KR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∙ </a:t>
            </a:r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Sharpe Ratio Increase 0.1 by Eigenvalue Clipping </a:t>
            </a:r>
          </a:p>
          <a:p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Compare to the Portfolio Without Shrinkage</a:t>
            </a:r>
          </a:p>
          <a:p>
            <a:r>
              <a:rPr lang="ko-KR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∙ </a:t>
            </a:r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Constant Shrinkage Lose Too Much Information</a:t>
            </a:r>
            <a:endParaRPr lang="ko-KR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37BE2B1-3C9B-A88B-D3F3-B40CAC1E7F41}"/>
              </a:ext>
            </a:extLst>
          </p:cNvPr>
          <p:cNvSpPr txBox="1"/>
          <p:nvPr/>
        </p:nvSpPr>
        <p:spPr>
          <a:xfrm>
            <a:off x="165907" y="424007"/>
            <a:ext cx="107361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Times New Roman" panose="02020603050405020304" pitchFamily="18" charset="0"/>
                <a:ea typeface="KoPub돋움체 Bold" panose="02020603020101020101" pitchFamily="18" charset="-127"/>
                <a:cs typeface="Times New Roman" panose="02020603050405020304" pitchFamily="18" charset="0"/>
              </a:rPr>
              <a:t>Ⅳ. Empirical Result : SLSQP - S&amp;P500 / Sharpe Ratio Maximization</a:t>
            </a:r>
            <a:endParaRPr lang="ko-KR" altLang="en-US" sz="2800" dirty="0">
              <a:latin typeface="Times New Roman" panose="02020603050405020304" pitchFamily="18" charset="0"/>
              <a:ea typeface="KoPub돋움체 Bold" panose="02020603020101020101" pitchFamily="18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3501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872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97A4025D-B6D1-F530-D05A-8F5E7F33FA9A}"/>
              </a:ext>
            </a:extLst>
          </p:cNvPr>
          <p:cNvSpPr/>
          <p:nvPr/>
        </p:nvSpPr>
        <p:spPr>
          <a:xfrm>
            <a:off x="0" y="557483"/>
            <a:ext cx="3876675" cy="1719239"/>
          </a:xfrm>
          <a:prstGeom prst="rect">
            <a:avLst/>
          </a:prstGeom>
          <a:solidFill>
            <a:srgbClr val="ECECEC">
              <a:alpha val="9372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C7856BB-0D6C-26FD-93EE-B2D5A56B6F2D}"/>
              </a:ext>
            </a:extLst>
          </p:cNvPr>
          <p:cNvSpPr/>
          <p:nvPr/>
        </p:nvSpPr>
        <p:spPr>
          <a:xfrm>
            <a:off x="-1" y="557482"/>
            <a:ext cx="180975" cy="1719239"/>
          </a:xfrm>
          <a:prstGeom prst="rect">
            <a:avLst/>
          </a:prstGeom>
          <a:solidFill>
            <a:srgbClr val="E4A1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1837B4D-94F0-BEA1-7249-FA82218FBAF0}"/>
              </a:ext>
            </a:extLst>
          </p:cNvPr>
          <p:cNvSpPr/>
          <p:nvPr/>
        </p:nvSpPr>
        <p:spPr>
          <a:xfrm>
            <a:off x="-1" y="1981200"/>
            <a:ext cx="180975" cy="295521"/>
          </a:xfrm>
          <a:prstGeom prst="rect">
            <a:avLst/>
          </a:prstGeom>
          <a:solidFill>
            <a:srgbClr val="00B4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37BE2B1-3C9B-A88B-D3F3-B40CAC1E7F41}"/>
              </a:ext>
            </a:extLst>
          </p:cNvPr>
          <p:cNvSpPr txBox="1"/>
          <p:nvPr/>
        </p:nvSpPr>
        <p:spPr>
          <a:xfrm>
            <a:off x="8534399" y="3492206"/>
            <a:ext cx="3249706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900" dirty="0">
                <a:solidFill>
                  <a:srgbClr val="ECECEC"/>
                </a:solidFill>
                <a:latin typeface="Times New Roman" panose="02020603050405020304" pitchFamily="18" charset="0"/>
                <a:ea typeface="KoPub돋움체 Bold" panose="02020603020101020101" pitchFamily="18" charset="-127"/>
                <a:cs typeface="Times New Roman" panose="02020603050405020304" pitchFamily="18" charset="0"/>
              </a:rPr>
              <a:t>Ⅰ. Project Description</a:t>
            </a:r>
            <a:endParaRPr lang="ko-KR" altLang="en-US" sz="1900" dirty="0">
              <a:solidFill>
                <a:srgbClr val="ECECEC"/>
              </a:solidFill>
              <a:latin typeface="Times New Roman" panose="02020603050405020304" pitchFamily="18" charset="0"/>
              <a:ea typeface="KoPub돋움체 Bold" panose="0202060302010102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C692C4-6A3F-5F40-765D-50ECF67F5301}"/>
              </a:ext>
            </a:extLst>
          </p:cNvPr>
          <p:cNvSpPr txBox="1"/>
          <p:nvPr/>
        </p:nvSpPr>
        <p:spPr>
          <a:xfrm>
            <a:off x="8534399" y="3969896"/>
            <a:ext cx="2800459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900" dirty="0">
                <a:solidFill>
                  <a:srgbClr val="ECECEC"/>
                </a:solidFill>
                <a:latin typeface="Times New Roman" panose="02020603050405020304" pitchFamily="18" charset="0"/>
                <a:ea typeface="KoPub돋움체 Bold" panose="02020603020101020101" pitchFamily="18" charset="-127"/>
                <a:cs typeface="Times New Roman" panose="02020603050405020304" pitchFamily="18" charset="0"/>
              </a:rPr>
              <a:t>Ⅱ. Data </a:t>
            </a:r>
            <a:endParaRPr lang="ko-KR" altLang="en-US" sz="1900" dirty="0">
              <a:solidFill>
                <a:srgbClr val="ECECEC"/>
              </a:solidFill>
              <a:latin typeface="Times New Roman" panose="02020603050405020304" pitchFamily="18" charset="0"/>
              <a:ea typeface="KoPub돋움체 Bold" panose="0202060302010102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01FF59-6D2E-D7DE-D5D5-2B6ACB5FE702}"/>
              </a:ext>
            </a:extLst>
          </p:cNvPr>
          <p:cNvSpPr txBox="1"/>
          <p:nvPr/>
        </p:nvSpPr>
        <p:spPr>
          <a:xfrm>
            <a:off x="8534398" y="4471858"/>
            <a:ext cx="2800459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900" dirty="0">
                <a:solidFill>
                  <a:srgbClr val="ECECEC"/>
                </a:solidFill>
                <a:latin typeface="Times New Roman" panose="02020603050405020304" pitchFamily="18" charset="0"/>
                <a:ea typeface="KoPub돋움체 Bold" panose="02020603020101020101" pitchFamily="18" charset="-127"/>
                <a:cs typeface="Times New Roman" panose="02020603050405020304" pitchFamily="18" charset="0"/>
              </a:rPr>
              <a:t>Ⅲ. Estimation Issues 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635B5E9-8C79-30B1-003A-C0E1D4DA21E7}"/>
              </a:ext>
            </a:extLst>
          </p:cNvPr>
          <p:cNvCxnSpPr>
            <a:cxnSpLocks/>
          </p:cNvCxnSpPr>
          <p:nvPr/>
        </p:nvCxnSpPr>
        <p:spPr>
          <a:xfrm>
            <a:off x="8534399" y="3205307"/>
            <a:ext cx="3115236" cy="0"/>
          </a:xfrm>
          <a:prstGeom prst="line">
            <a:avLst/>
          </a:prstGeom>
          <a:ln w="12700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BE0B7194-34C2-D647-4ED7-DE354E995C7B}"/>
              </a:ext>
            </a:extLst>
          </p:cNvPr>
          <p:cNvSpPr txBox="1"/>
          <p:nvPr/>
        </p:nvSpPr>
        <p:spPr>
          <a:xfrm>
            <a:off x="8534399" y="4973821"/>
            <a:ext cx="3165654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900" dirty="0">
                <a:solidFill>
                  <a:srgbClr val="ECECEC"/>
                </a:solidFill>
                <a:latin typeface="Times New Roman" panose="02020603050405020304" pitchFamily="18" charset="0"/>
                <a:ea typeface="KoPub돋움체 Bold" panose="02020603020101020101" pitchFamily="18" charset="-127"/>
                <a:cs typeface="Times New Roman" panose="02020603050405020304" pitchFamily="18" charset="0"/>
              </a:rPr>
              <a:t>Ⅳ. Empirical Result </a:t>
            </a:r>
            <a:endParaRPr lang="ko-KR" altLang="en-US" sz="1900" dirty="0">
              <a:solidFill>
                <a:srgbClr val="ECECEC"/>
              </a:solidFill>
              <a:latin typeface="Times New Roman" panose="02020603050405020304" pitchFamily="18" charset="0"/>
              <a:ea typeface="KoPub돋움체 Bold" panose="0202060302010102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37BE2B1-3C9B-A88B-D3F3-B40CAC1E7F41}"/>
              </a:ext>
            </a:extLst>
          </p:cNvPr>
          <p:cNvSpPr txBox="1"/>
          <p:nvPr/>
        </p:nvSpPr>
        <p:spPr>
          <a:xfrm>
            <a:off x="2422146" y="1753501"/>
            <a:ext cx="40329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Times New Roman" panose="02020603050405020304" pitchFamily="18" charset="0"/>
                <a:ea typeface="KoPub돋움체 Bold" panose="02020603020101020101" pitchFamily="18" charset="-127"/>
                <a:cs typeface="Times New Roman" panose="02020603050405020304" pitchFamily="18" charset="0"/>
              </a:rPr>
              <a:t>Contents</a:t>
            </a:r>
            <a:endParaRPr lang="ko-KR" altLang="en-US" sz="2800" dirty="0">
              <a:latin typeface="Times New Roman" panose="02020603050405020304" pitchFamily="18" charset="0"/>
              <a:ea typeface="KoPub돋움체 Bold" panose="02020603020101020101" pitchFamily="18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2764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평행 사변형 10">
            <a:extLst>
              <a:ext uri="{FF2B5EF4-FFF2-40B4-BE49-F238E27FC236}">
                <a16:creationId xmlns:a16="http://schemas.microsoft.com/office/drawing/2014/main" id="{34639A50-B944-FC2D-D72A-8EC768B44A45}"/>
              </a:ext>
            </a:extLst>
          </p:cNvPr>
          <p:cNvSpPr/>
          <p:nvPr/>
        </p:nvSpPr>
        <p:spPr>
          <a:xfrm flipV="1">
            <a:off x="5411477" y="1280830"/>
            <a:ext cx="2799889" cy="81961"/>
          </a:xfrm>
          <a:prstGeom prst="parallelogram">
            <a:avLst/>
          </a:prstGeom>
          <a:solidFill>
            <a:srgbClr val="E4A114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165907" y="1107462"/>
            <a:ext cx="8391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∙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Variance Minimization / No Shrinkage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322016" y="1107427"/>
            <a:ext cx="4336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Find Effect of Look Back Size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F6CC05E-4A33-5627-2C20-AF7381A2A455}"/>
              </a:ext>
            </a:extLst>
          </p:cNvPr>
          <p:cNvSpPr/>
          <p:nvPr/>
        </p:nvSpPr>
        <p:spPr>
          <a:xfrm>
            <a:off x="-1" y="6715437"/>
            <a:ext cx="12192000" cy="145518"/>
          </a:xfrm>
          <a:prstGeom prst="rect">
            <a:avLst/>
          </a:prstGeom>
          <a:solidFill>
            <a:srgbClr val="787272">
              <a:alpha val="9372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35840D0-B421-8A55-DF68-C3345DBE3F36}"/>
              </a:ext>
            </a:extLst>
          </p:cNvPr>
          <p:cNvCxnSpPr>
            <a:cxnSpLocks/>
          </p:cNvCxnSpPr>
          <p:nvPr/>
        </p:nvCxnSpPr>
        <p:spPr>
          <a:xfrm>
            <a:off x="0" y="1102659"/>
            <a:ext cx="12192000" cy="0"/>
          </a:xfrm>
          <a:prstGeom prst="line">
            <a:avLst/>
          </a:prstGeom>
          <a:ln w="19050">
            <a:solidFill>
              <a:srgbClr val="7872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28D2697A-0D69-4C96-FC47-E3398DA1D295}"/>
              </a:ext>
            </a:extLst>
          </p:cNvPr>
          <p:cNvSpPr/>
          <p:nvPr/>
        </p:nvSpPr>
        <p:spPr>
          <a:xfrm>
            <a:off x="11530629" y="6715439"/>
            <a:ext cx="421341" cy="142561"/>
          </a:xfrm>
          <a:prstGeom prst="rect">
            <a:avLst/>
          </a:prstGeom>
          <a:solidFill>
            <a:srgbClr val="E4A1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D2612890-567F-B0DC-CE68-D49D1A81FDD5}"/>
              </a:ext>
            </a:extLst>
          </p:cNvPr>
          <p:cNvSpPr/>
          <p:nvPr/>
        </p:nvSpPr>
        <p:spPr>
          <a:xfrm>
            <a:off x="11770659" y="6715439"/>
            <a:ext cx="421341" cy="142561"/>
          </a:xfrm>
          <a:prstGeom prst="rect">
            <a:avLst/>
          </a:prstGeom>
          <a:solidFill>
            <a:srgbClr val="00B4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37BE2B1-3C9B-A88B-D3F3-B40CAC1E7F41}"/>
              </a:ext>
            </a:extLst>
          </p:cNvPr>
          <p:cNvSpPr txBox="1"/>
          <p:nvPr/>
        </p:nvSpPr>
        <p:spPr>
          <a:xfrm>
            <a:off x="165907" y="424007"/>
            <a:ext cx="107361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Times New Roman" panose="02020603050405020304" pitchFamily="18" charset="0"/>
                <a:ea typeface="KoPub돋움체 Bold" panose="02020603020101020101" pitchFamily="18" charset="-127"/>
                <a:cs typeface="Times New Roman" panose="02020603050405020304" pitchFamily="18" charset="0"/>
              </a:rPr>
              <a:t>Ⅳ. Empirical Result : SLSQP - S&amp;P500 / Variance Minimization</a:t>
            </a:r>
            <a:endParaRPr lang="ko-KR" altLang="en-US" sz="2800" dirty="0">
              <a:latin typeface="Times New Roman" panose="02020603050405020304" pitchFamily="18" charset="0"/>
              <a:ea typeface="KoPub돋움체 Bold" panose="0202060302010102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6F6CC05E-4A33-5627-2C20-AF7381A2A455}"/>
              </a:ext>
            </a:extLst>
          </p:cNvPr>
          <p:cNvSpPr/>
          <p:nvPr/>
        </p:nvSpPr>
        <p:spPr>
          <a:xfrm>
            <a:off x="-495300" y="6720241"/>
            <a:ext cx="12192000" cy="145518"/>
          </a:xfrm>
          <a:prstGeom prst="rect">
            <a:avLst/>
          </a:prstGeom>
          <a:solidFill>
            <a:srgbClr val="787272">
              <a:alpha val="9372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cxnSp>
        <p:nvCxnSpPr>
          <p:cNvPr id="9" name="직선 화살표 연결선 8"/>
          <p:cNvCxnSpPr/>
          <p:nvPr/>
        </p:nvCxnSpPr>
        <p:spPr>
          <a:xfrm flipV="1">
            <a:off x="4028009" y="1298783"/>
            <a:ext cx="1143525" cy="3921"/>
          </a:xfrm>
          <a:prstGeom prst="straightConnector1">
            <a:avLst/>
          </a:prstGeom>
          <a:ln w="9525" cap="flat" cmpd="sng" algn="ctr">
            <a:solidFill>
              <a:srgbClr val="00B4D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907" y="1668080"/>
            <a:ext cx="5339397" cy="490388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1620269"/>
            <a:ext cx="12527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2.4</a:t>
            </a:r>
            <a:endParaRPr lang="ko-KR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4728" y="1668080"/>
            <a:ext cx="6027971" cy="992824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4728" y="3051427"/>
            <a:ext cx="6027971" cy="1016881"/>
          </a:xfrm>
          <a:prstGeom prst="rect">
            <a:avLst/>
          </a:prstGeom>
          <a:noFill/>
        </p:spPr>
      </p:pic>
      <p:sp>
        <p:nvSpPr>
          <p:cNvPr id="18" name="TextBox 17"/>
          <p:cNvSpPr txBox="1"/>
          <p:nvPr/>
        </p:nvSpPr>
        <p:spPr>
          <a:xfrm>
            <a:off x="5762169" y="2574758"/>
            <a:ext cx="52936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∙ </a:t>
            </a:r>
            <a:r>
              <a:rPr lang="en-US" altLang="ko-KR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Variance Minimization Result 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762169" y="3966132"/>
            <a:ext cx="52936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∙ </a:t>
            </a:r>
            <a:r>
              <a:rPr lang="en-US" altLang="ko-KR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Sharpe Ratio Maximization (For Compare)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824728" y="4610329"/>
            <a:ext cx="69494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∙ </a:t>
            </a:r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Change of Sharpe Ratio is Relatively Small As Look Back </a:t>
            </a:r>
          </a:p>
          <a:p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Window Change</a:t>
            </a:r>
          </a:p>
          <a:p>
            <a:r>
              <a:rPr lang="ko-KR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∙ </a:t>
            </a:r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MDD is Relatively Small</a:t>
            </a:r>
          </a:p>
        </p:txBody>
      </p:sp>
    </p:spTree>
    <p:extLst>
      <p:ext uri="{BB962C8B-B14F-4D97-AF65-F5344CB8AC3E}">
        <p14:creationId xmlns:p14="http://schemas.microsoft.com/office/powerpoint/2010/main" val="2616195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9872" y="2366449"/>
            <a:ext cx="3420761" cy="1632432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8308" y="2338387"/>
            <a:ext cx="3504454" cy="1667417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675" y="2367497"/>
            <a:ext cx="3467522" cy="1649795"/>
          </a:xfrm>
          <a:prstGeom prst="rect">
            <a:avLst/>
          </a:prstGeom>
        </p:spPr>
      </p:pic>
      <p:sp>
        <p:nvSpPr>
          <p:cNvPr id="38" name="평행 사변형 37">
            <a:extLst>
              <a:ext uri="{FF2B5EF4-FFF2-40B4-BE49-F238E27FC236}">
                <a16:creationId xmlns:a16="http://schemas.microsoft.com/office/drawing/2014/main" id="{34639A50-B944-FC2D-D72A-8EC768B44A45}"/>
              </a:ext>
            </a:extLst>
          </p:cNvPr>
          <p:cNvSpPr/>
          <p:nvPr/>
        </p:nvSpPr>
        <p:spPr>
          <a:xfrm flipV="1">
            <a:off x="5395774" y="1309620"/>
            <a:ext cx="2834633" cy="79643"/>
          </a:xfrm>
          <a:prstGeom prst="parallelogram">
            <a:avLst/>
          </a:prstGeom>
          <a:solidFill>
            <a:srgbClr val="E4A114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F6CC05E-4A33-5627-2C20-AF7381A2A455}"/>
              </a:ext>
            </a:extLst>
          </p:cNvPr>
          <p:cNvSpPr/>
          <p:nvPr/>
        </p:nvSpPr>
        <p:spPr>
          <a:xfrm>
            <a:off x="-1" y="6715437"/>
            <a:ext cx="12192000" cy="145518"/>
          </a:xfrm>
          <a:prstGeom prst="rect">
            <a:avLst/>
          </a:prstGeom>
          <a:solidFill>
            <a:srgbClr val="787272">
              <a:alpha val="9372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35840D0-B421-8A55-DF68-C3345DBE3F36}"/>
              </a:ext>
            </a:extLst>
          </p:cNvPr>
          <p:cNvCxnSpPr>
            <a:cxnSpLocks/>
          </p:cNvCxnSpPr>
          <p:nvPr/>
        </p:nvCxnSpPr>
        <p:spPr>
          <a:xfrm>
            <a:off x="0" y="1102659"/>
            <a:ext cx="12192000" cy="0"/>
          </a:xfrm>
          <a:prstGeom prst="line">
            <a:avLst/>
          </a:prstGeom>
          <a:ln w="19050">
            <a:solidFill>
              <a:srgbClr val="7872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28D2697A-0D69-4C96-FC47-E3398DA1D295}"/>
              </a:ext>
            </a:extLst>
          </p:cNvPr>
          <p:cNvSpPr/>
          <p:nvPr/>
        </p:nvSpPr>
        <p:spPr>
          <a:xfrm>
            <a:off x="11530629" y="6715439"/>
            <a:ext cx="421341" cy="142561"/>
          </a:xfrm>
          <a:prstGeom prst="rect">
            <a:avLst/>
          </a:prstGeom>
          <a:solidFill>
            <a:srgbClr val="E4A1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D2612890-567F-B0DC-CE68-D49D1A81FDD5}"/>
              </a:ext>
            </a:extLst>
          </p:cNvPr>
          <p:cNvSpPr/>
          <p:nvPr/>
        </p:nvSpPr>
        <p:spPr>
          <a:xfrm>
            <a:off x="11770659" y="6715439"/>
            <a:ext cx="421341" cy="142561"/>
          </a:xfrm>
          <a:prstGeom prst="rect">
            <a:avLst/>
          </a:prstGeom>
          <a:solidFill>
            <a:srgbClr val="00B4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6F6CC05E-4A33-5627-2C20-AF7381A2A455}"/>
              </a:ext>
            </a:extLst>
          </p:cNvPr>
          <p:cNvSpPr/>
          <p:nvPr/>
        </p:nvSpPr>
        <p:spPr>
          <a:xfrm>
            <a:off x="-495300" y="6720241"/>
            <a:ext cx="12192000" cy="145518"/>
          </a:xfrm>
          <a:prstGeom prst="rect">
            <a:avLst/>
          </a:prstGeom>
          <a:solidFill>
            <a:srgbClr val="787272">
              <a:alpha val="9372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65907" y="1088804"/>
            <a:ext cx="78985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∙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Variance Minimization / No Shrinkage</a:t>
            </a:r>
          </a:p>
          <a:p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∙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We Need is Diversified Portfolio. Let’s See Weight Distribution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75934" y="4009215"/>
            <a:ext cx="29181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Weight (Look Back 90 Days)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4" name="직선 화살표 연결선 33"/>
          <p:cNvCxnSpPr/>
          <p:nvPr/>
        </p:nvCxnSpPr>
        <p:spPr>
          <a:xfrm flipV="1">
            <a:off x="4098376" y="1291545"/>
            <a:ext cx="1143525" cy="3921"/>
          </a:xfrm>
          <a:prstGeom prst="straightConnector1">
            <a:avLst/>
          </a:prstGeom>
          <a:ln w="9525" cap="flat" cmpd="sng" algn="ctr">
            <a:solidFill>
              <a:srgbClr val="00B4D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5302321" y="1115702"/>
            <a:ext cx="3183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Find Effect of Look Back Size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038566" y="3981898"/>
            <a:ext cx="24792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Weight (Look Back 150 Days)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126664" y="4010025"/>
            <a:ext cx="27606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Weight (Look Back 330 Days)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8733" y="2471692"/>
            <a:ext cx="5302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0.8</a:t>
            </a:r>
            <a:endParaRPr lang="ko-KR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184936" y="2449678"/>
            <a:ext cx="4504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0.8</a:t>
            </a:r>
            <a:endParaRPr lang="ko-KR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221475" y="2402748"/>
            <a:ext cx="5016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0.8</a:t>
            </a:r>
            <a:endParaRPr lang="ko-KR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44675" y="5646531"/>
            <a:ext cx="107829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∙ </a:t>
            </a:r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Longer Look Back Window Make Portfolio Diversified</a:t>
            </a:r>
          </a:p>
          <a:p>
            <a:r>
              <a:rPr lang="ko-KR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∙ </a:t>
            </a:r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More Diversified Portfolio Compare to Maximize Sharpe Ratio Portfolio</a:t>
            </a:r>
          </a:p>
          <a:p>
            <a:r>
              <a:rPr lang="ko-KR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∙ </a:t>
            </a:r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Terms of Variance Minimization, Longer Look Back Window Tend to Record High Sharpe Ratio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37BE2B1-3C9B-A88B-D3F3-B40CAC1E7F41}"/>
              </a:ext>
            </a:extLst>
          </p:cNvPr>
          <p:cNvSpPr txBox="1"/>
          <p:nvPr/>
        </p:nvSpPr>
        <p:spPr>
          <a:xfrm>
            <a:off x="165907" y="424007"/>
            <a:ext cx="107361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Times New Roman" panose="02020603050405020304" pitchFamily="18" charset="0"/>
                <a:ea typeface="KoPub돋움체 Bold" panose="02020603020101020101" pitchFamily="18" charset="-127"/>
                <a:cs typeface="Times New Roman" panose="02020603050405020304" pitchFamily="18" charset="0"/>
              </a:rPr>
              <a:t>Ⅳ. Empirical Result : SLSQP - S&amp;P500 / Variance Minimization</a:t>
            </a:r>
            <a:endParaRPr lang="ko-KR" altLang="en-US" sz="2800" dirty="0">
              <a:latin typeface="Times New Roman" panose="02020603050405020304" pitchFamily="18" charset="0"/>
              <a:ea typeface="KoPub돋움체 Bold" panose="02020603020101020101" pitchFamily="18" charset="-127"/>
              <a:cs typeface="Times New Roman" panose="02020603050405020304" pitchFamily="18" charset="0"/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36266" y="4427106"/>
            <a:ext cx="6027971" cy="992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654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평행 사변형 10">
            <a:extLst>
              <a:ext uri="{FF2B5EF4-FFF2-40B4-BE49-F238E27FC236}">
                <a16:creationId xmlns:a16="http://schemas.microsoft.com/office/drawing/2014/main" id="{34639A50-B944-FC2D-D72A-8EC768B44A45}"/>
              </a:ext>
            </a:extLst>
          </p:cNvPr>
          <p:cNvSpPr/>
          <p:nvPr/>
        </p:nvSpPr>
        <p:spPr>
          <a:xfrm flipV="1">
            <a:off x="5411477" y="1289176"/>
            <a:ext cx="2168899" cy="73614"/>
          </a:xfrm>
          <a:prstGeom prst="parallelogram">
            <a:avLst/>
          </a:prstGeom>
          <a:solidFill>
            <a:srgbClr val="E4A114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165907" y="1107462"/>
            <a:ext cx="8391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∙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Variance Minimization / No Shrinkage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322016" y="1107427"/>
            <a:ext cx="4336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Find Effect of Leverage</a:t>
            </a: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2905" y="1643898"/>
            <a:ext cx="3760898" cy="3706498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373" y="1668115"/>
            <a:ext cx="3780451" cy="368228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6F6CC05E-4A33-5627-2C20-AF7381A2A455}"/>
              </a:ext>
            </a:extLst>
          </p:cNvPr>
          <p:cNvSpPr/>
          <p:nvPr/>
        </p:nvSpPr>
        <p:spPr>
          <a:xfrm>
            <a:off x="-1" y="6715437"/>
            <a:ext cx="12192000" cy="145518"/>
          </a:xfrm>
          <a:prstGeom prst="rect">
            <a:avLst/>
          </a:prstGeom>
          <a:solidFill>
            <a:srgbClr val="787272">
              <a:alpha val="9372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35840D0-B421-8A55-DF68-C3345DBE3F36}"/>
              </a:ext>
            </a:extLst>
          </p:cNvPr>
          <p:cNvCxnSpPr>
            <a:cxnSpLocks/>
          </p:cNvCxnSpPr>
          <p:nvPr/>
        </p:nvCxnSpPr>
        <p:spPr>
          <a:xfrm>
            <a:off x="0" y="1102659"/>
            <a:ext cx="12192000" cy="0"/>
          </a:xfrm>
          <a:prstGeom prst="line">
            <a:avLst/>
          </a:prstGeom>
          <a:ln w="19050">
            <a:solidFill>
              <a:srgbClr val="7872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28D2697A-0D69-4C96-FC47-E3398DA1D295}"/>
              </a:ext>
            </a:extLst>
          </p:cNvPr>
          <p:cNvSpPr/>
          <p:nvPr/>
        </p:nvSpPr>
        <p:spPr>
          <a:xfrm>
            <a:off x="11530629" y="6715439"/>
            <a:ext cx="421341" cy="142561"/>
          </a:xfrm>
          <a:prstGeom prst="rect">
            <a:avLst/>
          </a:prstGeom>
          <a:solidFill>
            <a:srgbClr val="E4A1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D2612890-567F-B0DC-CE68-D49D1A81FDD5}"/>
              </a:ext>
            </a:extLst>
          </p:cNvPr>
          <p:cNvSpPr/>
          <p:nvPr/>
        </p:nvSpPr>
        <p:spPr>
          <a:xfrm>
            <a:off x="11770659" y="6715439"/>
            <a:ext cx="421341" cy="142561"/>
          </a:xfrm>
          <a:prstGeom prst="rect">
            <a:avLst/>
          </a:prstGeom>
          <a:solidFill>
            <a:srgbClr val="00B4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37BE2B1-3C9B-A88B-D3F3-B40CAC1E7F41}"/>
              </a:ext>
            </a:extLst>
          </p:cNvPr>
          <p:cNvSpPr txBox="1"/>
          <p:nvPr/>
        </p:nvSpPr>
        <p:spPr>
          <a:xfrm>
            <a:off x="165907" y="424007"/>
            <a:ext cx="107361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Times New Roman" panose="02020603050405020304" pitchFamily="18" charset="0"/>
                <a:ea typeface="KoPub돋움체 Bold" panose="02020603020101020101" pitchFamily="18" charset="-127"/>
                <a:cs typeface="Times New Roman" panose="02020603050405020304" pitchFamily="18" charset="0"/>
              </a:rPr>
              <a:t>Ⅳ. Empirical Result : SLSQP - S&amp;P500 / Variance Minimization</a:t>
            </a:r>
            <a:endParaRPr lang="ko-KR" altLang="en-US" sz="2800" dirty="0">
              <a:latin typeface="Times New Roman" panose="02020603050405020304" pitchFamily="18" charset="0"/>
              <a:ea typeface="KoPub돋움체 Bold" panose="0202060302010102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6F6CC05E-4A33-5627-2C20-AF7381A2A455}"/>
              </a:ext>
            </a:extLst>
          </p:cNvPr>
          <p:cNvSpPr/>
          <p:nvPr/>
        </p:nvSpPr>
        <p:spPr>
          <a:xfrm>
            <a:off x="-495300" y="6720241"/>
            <a:ext cx="12192000" cy="145518"/>
          </a:xfrm>
          <a:prstGeom prst="rect">
            <a:avLst/>
          </a:prstGeom>
          <a:solidFill>
            <a:srgbClr val="787272">
              <a:alpha val="9372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cxnSp>
        <p:nvCxnSpPr>
          <p:cNvPr id="9" name="직선 화살표 연결선 8"/>
          <p:cNvCxnSpPr/>
          <p:nvPr/>
        </p:nvCxnSpPr>
        <p:spPr>
          <a:xfrm flipV="1">
            <a:off x="4028009" y="1298783"/>
            <a:ext cx="1143525" cy="3921"/>
          </a:xfrm>
          <a:prstGeom prst="straightConnector1">
            <a:avLst/>
          </a:prstGeom>
          <a:ln w="9525" cap="flat" cmpd="sng" algn="ctr">
            <a:solidFill>
              <a:srgbClr val="00B4D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350292" y="1504250"/>
            <a:ext cx="12527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3.5</a:t>
            </a:r>
            <a:endParaRPr lang="ko-KR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26372" y="5517500"/>
            <a:ext cx="114255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∙ </a:t>
            </a:r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Leverage After Minimize Variance is Good Choice</a:t>
            </a:r>
          </a:p>
          <a:p>
            <a:r>
              <a:rPr lang="ko-KR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∙</a:t>
            </a:r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Lower Sharpe Ratio in Minimum Variance Portfolio With Leverage Compare to Maximize Sharpe Ratio </a:t>
            </a:r>
          </a:p>
          <a:p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Portfolio (Look Back 150 days)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281232" y="1504250"/>
            <a:ext cx="12527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3.5</a:t>
            </a:r>
            <a:endParaRPr lang="ko-KR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10605" y="1663311"/>
            <a:ext cx="32010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Look Back Window 330 Days  VS  S&amp;P500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735633" y="1663311"/>
            <a:ext cx="39647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1.5X  VS  S&amp;P500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496720" y="3827626"/>
            <a:ext cx="3455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T-Statistic : 0.7554</a:t>
            </a:r>
          </a:p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P-Value : 0.4501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5476" y="1663313"/>
            <a:ext cx="3430347" cy="1621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30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8133" y="2194880"/>
            <a:ext cx="3518567" cy="3435296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2539" y="2194880"/>
            <a:ext cx="3446920" cy="3441451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358" y="2194880"/>
            <a:ext cx="3479705" cy="3435296"/>
          </a:xfrm>
          <a:prstGeom prst="rect">
            <a:avLst/>
          </a:prstGeom>
        </p:spPr>
      </p:pic>
      <p:sp>
        <p:nvSpPr>
          <p:cNvPr id="19" name="평행 사변형 18">
            <a:extLst>
              <a:ext uri="{FF2B5EF4-FFF2-40B4-BE49-F238E27FC236}">
                <a16:creationId xmlns:a16="http://schemas.microsoft.com/office/drawing/2014/main" id="{34639A50-B944-FC2D-D72A-8EC768B44A45}"/>
              </a:ext>
            </a:extLst>
          </p:cNvPr>
          <p:cNvSpPr/>
          <p:nvPr/>
        </p:nvSpPr>
        <p:spPr>
          <a:xfrm flipV="1">
            <a:off x="2528310" y="1679885"/>
            <a:ext cx="1684654" cy="75763"/>
          </a:xfrm>
          <a:prstGeom prst="parallelogram">
            <a:avLst/>
          </a:prstGeom>
          <a:solidFill>
            <a:srgbClr val="E4A114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평행 사변형 24">
            <a:extLst>
              <a:ext uri="{FF2B5EF4-FFF2-40B4-BE49-F238E27FC236}">
                <a16:creationId xmlns:a16="http://schemas.microsoft.com/office/drawing/2014/main" id="{34639A50-B944-FC2D-D72A-8EC768B44A45}"/>
              </a:ext>
            </a:extLst>
          </p:cNvPr>
          <p:cNvSpPr/>
          <p:nvPr/>
        </p:nvSpPr>
        <p:spPr>
          <a:xfrm flipV="1">
            <a:off x="4400030" y="1292093"/>
            <a:ext cx="3005651" cy="100042"/>
          </a:xfrm>
          <a:prstGeom prst="parallelogram">
            <a:avLst/>
          </a:prstGeom>
          <a:solidFill>
            <a:srgbClr val="E4A114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F6CC05E-4A33-5627-2C20-AF7381A2A455}"/>
              </a:ext>
            </a:extLst>
          </p:cNvPr>
          <p:cNvSpPr/>
          <p:nvPr/>
        </p:nvSpPr>
        <p:spPr>
          <a:xfrm>
            <a:off x="-1" y="6715437"/>
            <a:ext cx="12192000" cy="145518"/>
          </a:xfrm>
          <a:prstGeom prst="rect">
            <a:avLst/>
          </a:prstGeom>
          <a:solidFill>
            <a:srgbClr val="787272">
              <a:alpha val="9372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35840D0-B421-8A55-DF68-C3345DBE3F36}"/>
              </a:ext>
            </a:extLst>
          </p:cNvPr>
          <p:cNvCxnSpPr>
            <a:cxnSpLocks/>
          </p:cNvCxnSpPr>
          <p:nvPr/>
        </p:nvCxnSpPr>
        <p:spPr>
          <a:xfrm>
            <a:off x="0" y="1102659"/>
            <a:ext cx="12192000" cy="0"/>
          </a:xfrm>
          <a:prstGeom prst="line">
            <a:avLst/>
          </a:prstGeom>
          <a:ln w="19050">
            <a:solidFill>
              <a:srgbClr val="7872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28D2697A-0D69-4C96-FC47-E3398DA1D295}"/>
              </a:ext>
            </a:extLst>
          </p:cNvPr>
          <p:cNvSpPr/>
          <p:nvPr/>
        </p:nvSpPr>
        <p:spPr>
          <a:xfrm>
            <a:off x="11530629" y="6715439"/>
            <a:ext cx="421341" cy="142561"/>
          </a:xfrm>
          <a:prstGeom prst="rect">
            <a:avLst/>
          </a:prstGeom>
          <a:solidFill>
            <a:srgbClr val="E4A1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D2612890-567F-B0DC-CE68-D49D1A81FDD5}"/>
              </a:ext>
            </a:extLst>
          </p:cNvPr>
          <p:cNvSpPr/>
          <p:nvPr/>
        </p:nvSpPr>
        <p:spPr>
          <a:xfrm>
            <a:off x="11770659" y="6715439"/>
            <a:ext cx="421341" cy="142561"/>
          </a:xfrm>
          <a:prstGeom prst="rect">
            <a:avLst/>
          </a:prstGeom>
          <a:solidFill>
            <a:srgbClr val="00B4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6F6CC05E-4A33-5627-2C20-AF7381A2A455}"/>
              </a:ext>
            </a:extLst>
          </p:cNvPr>
          <p:cNvSpPr/>
          <p:nvPr/>
        </p:nvSpPr>
        <p:spPr>
          <a:xfrm>
            <a:off x="-495300" y="6720241"/>
            <a:ext cx="12192000" cy="145518"/>
          </a:xfrm>
          <a:prstGeom prst="rect">
            <a:avLst/>
          </a:prstGeom>
          <a:solidFill>
            <a:srgbClr val="787272">
              <a:alpha val="9372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65907" y="1088804"/>
            <a:ext cx="4336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∙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Variance Minimization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227205" y="2088343"/>
            <a:ext cx="876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2.5</a:t>
            </a:r>
            <a:endParaRPr lang="ko-KR" altLang="en-US" b="1" dirty="0"/>
          </a:p>
        </p:txBody>
      </p:sp>
      <p:cxnSp>
        <p:nvCxnSpPr>
          <p:cNvPr id="34" name="직선 화살표 연결선 33"/>
          <p:cNvCxnSpPr/>
          <p:nvPr/>
        </p:nvCxnSpPr>
        <p:spPr>
          <a:xfrm flipV="1">
            <a:off x="3069438" y="1292093"/>
            <a:ext cx="1143525" cy="3921"/>
          </a:xfrm>
          <a:prstGeom prst="straightConnector1">
            <a:avLst/>
          </a:prstGeom>
          <a:ln w="9525" cap="flat" cmpd="sng" algn="ctr">
            <a:solidFill>
              <a:srgbClr val="00B4D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65907" y="1487565"/>
            <a:ext cx="7826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∙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Average Sharpe Ratio : </a:t>
            </a:r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None &lt; Constant &lt; Linear &lt; Eigenvalue Clipping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37BE2B1-3C9B-A88B-D3F3-B40CAC1E7F41}"/>
              </a:ext>
            </a:extLst>
          </p:cNvPr>
          <p:cNvSpPr txBox="1"/>
          <p:nvPr/>
        </p:nvSpPr>
        <p:spPr>
          <a:xfrm>
            <a:off x="165907" y="424007"/>
            <a:ext cx="107361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Times New Roman" panose="02020603050405020304" pitchFamily="18" charset="0"/>
                <a:ea typeface="KoPub돋움체 Bold" panose="02020603020101020101" pitchFamily="18" charset="-127"/>
                <a:cs typeface="Times New Roman" panose="02020603050405020304" pitchFamily="18" charset="0"/>
              </a:rPr>
              <a:t>Ⅳ. Empirical Result : SLSQP - S&amp;P500 / Variance Minimization</a:t>
            </a:r>
            <a:endParaRPr lang="ko-KR" altLang="en-US" sz="2800" dirty="0">
              <a:latin typeface="Times New Roman" panose="02020603050405020304" pitchFamily="18" charset="0"/>
              <a:ea typeface="KoPub돋움체 Bold" panose="0202060302010102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4311818" y="1109387"/>
            <a:ext cx="7218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Find Effect of Shrinkage Method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25882" y="2088343"/>
            <a:ext cx="876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2.75</a:t>
            </a:r>
            <a:endParaRPr lang="ko-KR" altLang="en-US" b="1" dirty="0"/>
          </a:p>
        </p:txBody>
      </p:sp>
      <p:sp>
        <p:nvSpPr>
          <p:cNvPr id="28" name="TextBox 27"/>
          <p:cNvSpPr txBox="1"/>
          <p:nvPr/>
        </p:nvSpPr>
        <p:spPr>
          <a:xfrm>
            <a:off x="7989991" y="2088343"/>
            <a:ext cx="876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2.5</a:t>
            </a:r>
            <a:endParaRPr lang="ko-KR" altLang="en-US" b="1" dirty="0"/>
          </a:p>
        </p:txBody>
      </p:sp>
      <p:sp>
        <p:nvSpPr>
          <p:cNvPr id="6" name="TextBox 5"/>
          <p:cNvSpPr txBox="1"/>
          <p:nvPr/>
        </p:nvSpPr>
        <p:spPr>
          <a:xfrm>
            <a:off x="976804" y="5630176"/>
            <a:ext cx="27144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Constant Shrinkage (alpha=0.5) 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921547" y="5653423"/>
            <a:ext cx="27144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Linear Shrinkage (alpha=0.5) 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8866291" y="5630176"/>
            <a:ext cx="27144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Eigenvalue Clipping (k=5) 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1098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1888" y="3291768"/>
            <a:ext cx="3891952" cy="1974135"/>
          </a:xfrm>
          <a:prstGeom prst="rect">
            <a:avLst/>
          </a:prstGeom>
        </p:spPr>
      </p:pic>
      <p:sp>
        <p:nvSpPr>
          <p:cNvPr id="11" name="평행 사변형 10">
            <a:extLst>
              <a:ext uri="{FF2B5EF4-FFF2-40B4-BE49-F238E27FC236}">
                <a16:creationId xmlns:a16="http://schemas.microsoft.com/office/drawing/2014/main" id="{34639A50-B944-FC2D-D72A-8EC768B44A45}"/>
              </a:ext>
            </a:extLst>
          </p:cNvPr>
          <p:cNvSpPr/>
          <p:nvPr/>
        </p:nvSpPr>
        <p:spPr>
          <a:xfrm flipV="1">
            <a:off x="5959514" y="1288746"/>
            <a:ext cx="2168899" cy="73614"/>
          </a:xfrm>
          <a:prstGeom prst="parallelogram">
            <a:avLst/>
          </a:prstGeom>
          <a:solidFill>
            <a:srgbClr val="E4A114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165907" y="1107462"/>
            <a:ext cx="810026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∙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Variance Minimization / Eigenvalue Clipping</a:t>
            </a:r>
          </a:p>
          <a:p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∙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Average Sharpe Ratio : </a:t>
            </a:r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None &lt; Constant &lt; Linear &lt; Eigenvalue Clipping </a:t>
            </a:r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∙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Does Clipping Method Make Portfolio Diversified?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900439" y="1112120"/>
            <a:ext cx="2493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Find Effect of Shrinkage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F6CC05E-4A33-5627-2C20-AF7381A2A455}"/>
              </a:ext>
            </a:extLst>
          </p:cNvPr>
          <p:cNvSpPr/>
          <p:nvPr/>
        </p:nvSpPr>
        <p:spPr>
          <a:xfrm>
            <a:off x="-1" y="6715437"/>
            <a:ext cx="12192000" cy="145518"/>
          </a:xfrm>
          <a:prstGeom prst="rect">
            <a:avLst/>
          </a:prstGeom>
          <a:solidFill>
            <a:srgbClr val="787272">
              <a:alpha val="9372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35840D0-B421-8A55-DF68-C3345DBE3F36}"/>
              </a:ext>
            </a:extLst>
          </p:cNvPr>
          <p:cNvCxnSpPr>
            <a:cxnSpLocks/>
          </p:cNvCxnSpPr>
          <p:nvPr/>
        </p:nvCxnSpPr>
        <p:spPr>
          <a:xfrm>
            <a:off x="0" y="1102659"/>
            <a:ext cx="12192000" cy="0"/>
          </a:xfrm>
          <a:prstGeom prst="line">
            <a:avLst/>
          </a:prstGeom>
          <a:ln w="19050">
            <a:solidFill>
              <a:srgbClr val="7872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28D2697A-0D69-4C96-FC47-E3398DA1D295}"/>
              </a:ext>
            </a:extLst>
          </p:cNvPr>
          <p:cNvSpPr/>
          <p:nvPr/>
        </p:nvSpPr>
        <p:spPr>
          <a:xfrm>
            <a:off x="11530629" y="6715439"/>
            <a:ext cx="421341" cy="142561"/>
          </a:xfrm>
          <a:prstGeom prst="rect">
            <a:avLst/>
          </a:prstGeom>
          <a:solidFill>
            <a:srgbClr val="E4A1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D2612890-567F-B0DC-CE68-D49D1A81FDD5}"/>
              </a:ext>
            </a:extLst>
          </p:cNvPr>
          <p:cNvSpPr/>
          <p:nvPr/>
        </p:nvSpPr>
        <p:spPr>
          <a:xfrm>
            <a:off x="11770659" y="6715439"/>
            <a:ext cx="421341" cy="142561"/>
          </a:xfrm>
          <a:prstGeom prst="rect">
            <a:avLst/>
          </a:prstGeom>
          <a:solidFill>
            <a:srgbClr val="00B4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37BE2B1-3C9B-A88B-D3F3-B40CAC1E7F41}"/>
              </a:ext>
            </a:extLst>
          </p:cNvPr>
          <p:cNvSpPr txBox="1"/>
          <p:nvPr/>
        </p:nvSpPr>
        <p:spPr>
          <a:xfrm>
            <a:off x="165907" y="424007"/>
            <a:ext cx="107361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Times New Roman" panose="02020603050405020304" pitchFamily="18" charset="0"/>
                <a:ea typeface="KoPub돋움체 Bold" panose="02020603020101020101" pitchFamily="18" charset="-127"/>
                <a:cs typeface="Times New Roman" panose="02020603050405020304" pitchFamily="18" charset="0"/>
              </a:rPr>
              <a:t>Ⅳ. Empirical Result : SLSQP - S&amp;P500 / Variance Minimization</a:t>
            </a:r>
            <a:endParaRPr lang="ko-KR" altLang="en-US" sz="2800" dirty="0">
              <a:latin typeface="Times New Roman" panose="02020603050405020304" pitchFamily="18" charset="0"/>
              <a:ea typeface="KoPub돋움체 Bold" panose="0202060302010102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6F6CC05E-4A33-5627-2C20-AF7381A2A455}"/>
              </a:ext>
            </a:extLst>
          </p:cNvPr>
          <p:cNvSpPr/>
          <p:nvPr/>
        </p:nvSpPr>
        <p:spPr>
          <a:xfrm>
            <a:off x="-495300" y="6720241"/>
            <a:ext cx="12192000" cy="145518"/>
          </a:xfrm>
          <a:prstGeom prst="rect">
            <a:avLst/>
          </a:prstGeom>
          <a:solidFill>
            <a:srgbClr val="787272">
              <a:alpha val="9372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cxnSp>
        <p:nvCxnSpPr>
          <p:cNvPr id="9" name="직선 화살표 연결선 8"/>
          <p:cNvCxnSpPr/>
          <p:nvPr/>
        </p:nvCxnSpPr>
        <p:spPr>
          <a:xfrm flipV="1">
            <a:off x="4756914" y="1317336"/>
            <a:ext cx="1143525" cy="3921"/>
          </a:xfrm>
          <a:prstGeom prst="straightConnector1">
            <a:avLst/>
          </a:prstGeom>
          <a:ln w="9525" cap="flat" cmpd="sng" algn="ctr">
            <a:solidFill>
              <a:srgbClr val="00B4D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26" name="그림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907" y="3291768"/>
            <a:ext cx="3642954" cy="1978939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61058" y="3414105"/>
            <a:ext cx="5016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0.8</a:t>
            </a:r>
            <a:endParaRPr lang="ko-KR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808861" y="3459063"/>
            <a:ext cx="5016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0.8</a:t>
            </a:r>
            <a:endParaRPr lang="ko-KR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5329" y="3300320"/>
            <a:ext cx="3906000" cy="1965584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7892575" y="3373625"/>
            <a:ext cx="5016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0.8</a:t>
            </a:r>
            <a:endParaRPr lang="ko-KR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62675" y="5265903"/>
            <a:ext cx="45928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None Shrinkage (Look Back 330 Days)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386994" y="5270705"/>
            <a:ext cx="36555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Linear Shrinkage (Look Back 330 Days)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8394192" y="5265903"/>
            <a:ext cx="36555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Eigenvalue Clipping (Look Back 330 Days)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804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평행 사변형 10">
            <a:extLst>
              <a:ext uri="{FF2B5EF4-FFF2-40B4-BE49-F238E27FC236}">
                <a16:creationId xmlns:a16="http://schemas.microsoft.com/office/drawing/2014/main" id="{34639A50-B944-FC2D-D72A-8EC768B44A45}"/>
              </a:ext>
            </a:extLst>
          </p:cNvPr>
          <p:cNvSpPr/>
          <p:nvPr/>
        </p:nvSpPr>
        <p:spPr>
          <a:xfrm flipV="1">
            <a:off x="5962223" y="1408545"/>
            <a:ext cx="2168899" cy="73614"/>
          </a:xfrm>
          <a:prstGeom prst="parallelogram">
            <a:avLst/>
          </a:prstGeom>
          <a:solidFill>
            <a:srgbClr val="E4A114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5900439" y="1240136"/>
            <a:ext cx="2493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Find Effect of Leverage</a:t>
            </a: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6212" y="2003810"/>
            <a:ext cx="3734910" cy="3455018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504" y="1998982"/>
            <a:ext cx="3751200" cy="3459845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65907" y="1235478"/>
            <a:ext cx="45910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∙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Variance Minimization / Eigenvalue Clipping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F6CC05E-4A33-5627-2C20-AF7381A2A455}"/>
              </a:ext>
            </a:extLst>
          </p:cNvPr>
          <p:cNvSpPr/>
          <p:nvPr/>
        </p:nvSpPr>
        <p:spPr>
          <a:xfrm>
            <a:off x="-1" y="6715437"/>
            <a:ext cx="12192000" cy="145518"/>
          </a:xfrm>
          <a:prstGeom prst="rect">
            <a:avLst/>
          </a:prstGeom>
          <a:solidFill>
            <a:srgbClr val="787272">
              <a:alpha val="9372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35840D0-B421-8A55-DF68-C3345DBE3F36}"/>
              </a:ext>
            </a:extLst>
          </p:cNvPr>
          <p:cNvCxnSpPr>
            <a:cxnSpLocks/>
          </p:cNvCxnSpPr>
          <p:nvPr/>
        </p:nvCxnSpPr>
        <p:spPr>
          <a:xfrm>
            <a:off x="0" y="1102659"/>
            <a:ext cx="12192000" cy="0"/>
          </a:xfrm>
          <a:prstGeom prst="line">
            <a:avLst/>
          </a:prstGeom>
          <a:ln w="19050">
            <a:solidFill>
              <a:srgbClr val="7872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28D2697A-0D69-4C96-FC47-E3398DA1D295}"/>
              </a:ext>
            </a:extLst>
          </p:cNvPr>
          <p:cNvSpPr/>
          <p:nvPr/>
        </p:nvSpPr>
        <p:spPr>
          <a:xfrm>
            <a:off x="11530629" y="6715439"/>
            <a:ext cx="421341" cy="142561"/>
          </a:xfrm>
          <a:prstGeom prst="rect">
            <a:avLst/>
          </a:prstGeom>
          <a:solidFill>
            <a:srgbClr val="E4A1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D2612890-567F-B0DC-CE68-D49D1A81FDD5}"/>
              </a:ext>
            </a:extLst>
          </p:cNvPr>
          <p:cNvSpPr/>
          <p:nvPr/>
        </p:nvSpPr>
        <p:spPr>
          <a:xfrm>
            <a:off x="11770659" y="6715439"/>
            <a:ext cx="421341" cy="142561"/>
          </a:xfrm>
          <a:prstGeom prst="rect">
            <a:avLst/>
          </a:prstGeom>
          <a:solidFill>
            <a:srgbClr val="00B4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37BE2B1-3C9B-A88B-D3F3-B40CAC1E7F41}"/>
              </a:ext>
            </a:extLst>
          </p:cNvPr>
          <p:cNvSpPr txBox="1"/>
          <p:nvPr/>
        </p:nvSpPr>
        <p:spPr>
          <a:xfrm>
            <a:off x="165907" y="424007"/>
            <a:ext cx="107361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Times New Roman" panose="02020603050405020304" pitchFamily="18" charset="0"/>
                <a:ea typeface="KoPub돋움체 Bold" panose="02020603020101020101" pitchFamily="18" charset="-127"/>
                <a:cs typeface="Times New Roman" panose="02020603050405020304" pitchFamily="18" charset="0"/>
              </a:rPr>
              <a:t>Ⅳ. Empirical Result : SLSQP - S&amp;P500 / Variance Minimization</a:t>
            </a:r>
            <a:endParaRPr lang="ko-KR" altLang="en-US" sz="2800" dirty="0">
              <a:latin typeface="Times New Roman" panose="02020603050405020304" pitchFamily="18" charset="0"/>
              <a:ea typeface="KoPub돋움체 Bold" panose="0202060302010102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6F6CC05E-4A33-5627-2C20-AF7381A2A455}"/>
              </a:ext>
            </a:extLst>
          </p:cNvPr>
          <p:cNvSpPr/>
          <p:nvPr/>
        </p:nvSpPr>
        <p:spPr>
          <a:xfrm>
            <a:off x="-495300" y="6720241"/>
            <a:ext cx="12192000" cy="145518"/>
          </a:xfrm>
          <a:prstGeom prst="rect">
            <a:avLst/>
          </a:prstGeom>
          <a:solidFill>
            <a:srgbClr val="787272">
              <a:alpha val="9372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cxnSp>
        <p:nvCxnSpPr>
          <p:cNvPr id="9" name="직선 화살표 연결선 8"/>
          <p:cNvCxnSpPr/>
          <p:nvPr/>
        </p:nvCxnSpPr>
        <p:spPr>
          <a:xfrm flipV="1">
            <a:off x="4756914" y="1445352"/>
            <a:ext cx="1143525" cy="3921"/>
          </a:xfrm>
          <a:prstGeom prst="straightConnector1">
            <a:avLst/>
          </a:prstGeom>
          <a:ln w="9525" cap="flat" cmpd="sng" algn="ctr">
            <a:solidFill>
              <a:srgbClr val="00B4D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42002" y="1848043"/>
            <a:ext cx="12527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3.5</a:t>
            </a:r>
            <a:endParaRPr lang="ko-KR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60504" y="5592403"/>
            <a:ext cx="9981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∙ </a:t>
            </a:r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Leverage After Minimize Variance is Good Choice</a:t>
            </a:r>
          </a:p>
          <a:p>
            <a:r>
              <a:rPr lang="ko-KR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∙ </a:t>
            </a:r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Sharpe Ratio Increase 0.5 by Eigenvalue Clipping Compare to Portfolio Without Shrinkage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260663" y="2015052"/>
            <a:ext cx="12527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3.5</a:t>
            </a:r>
            <a:endParaRPr lang="ko-KR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79517" y="2012549"/>
            <a:ext cx="32010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Look Back Window 330 Days  VS  S&amp;P500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648940" y="2015052"/>
            <a:ext cx="39647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1.5X  VS  S&amp;P500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8939" y="1998982"/>
            <a:ext cx="3121720" cy="1344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487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F6CC05E-4A33-5627-2C20-AF7381A2A455}"/>
              </a:ext>
            </a:extLst>
          </p:cNvPr>
          <p:cNvSpPr/>
          <p:nvPr/>
        </p:nvSpPr>
        <p:spPr>
          <a:xfrm>
            <a:off x="-1" y="6715437"/>
            <a:ext cx="12192000" cy="145518"/>
          </a:xfrm>
          <a:prstGeom prst="rect">
            <a:avLst/>
          </a:prstGeom>
          <a:solidFill>
            <a:srgbClr val="787272">
              <a:alpha val="9372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35840D0-B421-8A55-DF68-C3345DBE3F36}"/>
              </a:ext>
            </a:extLst>
          </p:cNvPr>
          <p:cNvCxnSpPr>
            <a:cxnSpLocks/>
          </p:cNvCxnSpPr>
          <p:nvPr/>
        </p:nvCxnSpPr>
        <p:spPr>
          <a:xfrm>
            <a:off x="0" y="1102659"/>
            <a:ext cx="12192000" cy="0"/>
          </a:xfrm>
          <a:prstGeom prst="line">
            <a:avLst/>
          </a:prstGeom>
          <a:ln w="19050">
            <a:solidFill>
              <a:srgbClr val="7872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28D2697A-0D69-4C96-FC47-E3398DA1D295}"/>
              </a:ext>
            </a:extLst>
          </p:cNvPr>
          <p:cNvSpPr/>
          <p:nvPr/>
        </p:nvSpPr>
        <p:spPr>
          <a:xfrm>
            <a:off x="11530629" y="6715439"/>
            <a:ext cx="421341" cy="142561"/>
          </a:xfrm>
          <a:prstGeom prst="rect">
            <a:avLst/>
          </a:prstGeom>
          <a:solidFill>
            <a:srgbClr val="E4A1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D2612890-567F-B0DC-CE68-D49D1A81FDD5}"/>
              </a:ext>
            </a:extLst>
          </p:cNvPr>
          <p:cNvSpPr/>
          <p:nvPr/>
        </p:nvSpPr>
        <p:spPr>
          <a:xfrm>
            <a:off x="11770659" y="6715439"/>
            <a:ext cx="421341" cy="142561"/>
          </a:xfrm>
          <a:prstGeom prst="rect">
            <a:avLst/>
          </a:prstGeom>
          <a:solidFill>
            <a:srgbClr val="00B4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37BE2B1-3C9B-A88B-D3F3-B40CAC1E7F41}"/>
              </a:ext>
            </a:extLst>
          </p:cNvPr>
          <p:cNvSpPr txBox="1"/>
          <p:nvPr/>
        </p:nvSpPr>
        <p:spPr>
          <a:xfrm>
            <a:off x="165907" y="424007"/>
            <a:ext cx="107361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Times New Roman" panose="02020603050405020304" pitchFamily="18" charset="0"/>
                <a:ea typeface="KoPub돋움체 Bold" panose="02020603020101020101" pitchFamily="18" charset="-127"/>
                <a:cs typeface="Times New Roman" panose="02020603050405020304" pitchFamily="18" charset="0"/>
              </a:rPr>
              <a:t>Ⅳ. Empirical Result : SLSQP </a:t>
            </a:r>
            <a:r>
              <a:rPr lang="en-US" altLang="ko-KR" sz="2800" dirty="0" smtClean="0">
                <a:latin typeface="Times New Roman" panose="02020603050405020304" pitchFamily="18" charset="0"/>
                <a:ea typeface="KoPub돋움체 Bold" panose="02020603020101020101" pitchFamily="18" charset="-127"/>
                <a:cs typeface="Times New Roman" panose="02020603050405020304" pitchFamily="18" charset="0"/>
              </a:rPr>
              <a:t>– S&amp;P500</a:t>
            </a:r>
            <a:endParaRPr lang="ko-KR" altLang="en-US" sz="2800" dirty="0">
              <a:latin typeface="Times New Roman" panose="02020603050405020304" pitchFamily="18" charset="0"/>
              <a:ea typeface="KoPub돋움체 Bold" panose="0202060302010102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6F6CC05E-4A33-5627-2C20-AF7381A2A455}"/>
              </a:ext>
            </a:extLst>
          </p:cNvPr>
          <p:cNvSpPr/>
          <p:nvPr/>
        </p:nvSpPr>
        <p:spPr>
          <a:xfrm>
            <a:off x="-495300" y="6720241"/>
            <a:ext cx="12192000" cy="145518"/>
          </a:xfrm>
          <a:prstGeom prst="rect">
            <a:avLst/>
          </a:prstGeom>
          <a:solidFill>
            <a:srgbClr val="787272">
              <a:alpha val="9372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65907" y="1080591"/>
            <a:ext cx="2918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Findings</a:t>
            </a:r>
            <a:endParaRPr lang="ko-KR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65907" y="1733567"/>
            <a:ext cx="123084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∙ </a:t>
            </a:r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Portfolio is Optimized, But Did Not Mean Much</a:t>
            </a:r>
          </a:p>
          <a:p>
            <a:endParaRPr lang="en-US" altLang="ko-KR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ko-KR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∙ </a:t>
            </a:r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Shrinkage Method Quite Work Well</a:t>
            </a:r>
          </a:p>
          <a:p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83018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872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1C7856BB-0D6C-26FD-93EE-B2D5A56B6F2D}"/>
              </a:ext>
            </a:extLst>
          </p:cNvPr>
          <p:cNvSpPr/>
          <p:nvPr/>
        </p:nvSpPr>
        <p:spPr>
          <a:xfrm>
            <a:off x="-1" y="557482"/>
            <a:ext cx="180975" cy="1719239"/>
          </a:xfrm>
          <a:prstGeom prst="rect">
            <a:avLst/>
          </a:prstGeom>
          <a:solidFill>
            <a:srgbClr val="E4A1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1837B4D-94F0-BEA1-7249-FA82218FBAF0}"/>
              </a:ext>
            </a:extLst>
          </p:cNvPr>
          <p:cNvSpPr/>
          <p:nvPr/>
        </p:nvSpPr>
        <p:spPr>
          <a:xfrm>
            <a:off x="-1" y="1981200"/>
            <a:ext cx="180975" cy="295521"/>
          </a:xfrm>
          <a:prstGeom prst="rect">
            <a:avLst/>
          </a:prstGeom>
          <a:solidFill>
            <a:srgbClr val="00B4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37BE2B1-3C9B-A88B-D3F3-B40CAC1E7F41}"/>
              </a:ext>
            </a:extLst>
          </p:cNvPr>
          <p:cNvSpPr txBox="1"/>
          <p:nvPr/>
        </p:nvSpPr>
        <p:spPr>
          <a:xfrm>
            <a:off x="704849" y="1750367"/>
            <a:ext cx="32497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ECECEC"/>
                </a:solidFill>
                <a:latin typeface="Times New Roman" panose="02020603050405020304" pitchFamily="18" charset="0"/>
                <a:ea typeface="KoPub돋움체 Bold" panose="02020603020101020101" pitchFamily="18" charset="-127"/>
                <a:cs typeface="Times New Roman" panose="02020603050405020304" pitchFamily="18" charset="0"/>
              </a:rPr>
              <a:t>Ⅳ. Empirical Result </a:t>
            </a:r>
            <a:endParaRPr lang="ko-KR" altLang="en-US" sz="2400" dirty="0">
              <a:solidFill>
                <a:srgbClr val="ECECEC"/>
              </a:solidFill>
              <a:latin typeface="Times New Roman" panose="02020603050405020304" pitchFamily="18" charset="0"/>
              <a:ea typeface="KoPub돋움체 Bold" panose="02020603020101020101" pitchFamily="18" charset="-127"/>
              <a:cs typeface="Times New Roman" panose="02020603050405020304" pitchFamily="18" charset="0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635B5E9-8C79-30B1-003A-C0E1D4DA21E7}"/>
              </a:ext>
            </a:extLst>
          </p:cNvPr>
          <p:cNvCxnSpPr>
            <a:cxnSpLocks/>
          </p:cNvCxnSpPr>
          <p:nvPr/>
        </p:nvCxnSpPr>
        <p:spPr>
          <a:xfrm>
            <a:off x="546099" y="2276721"/>
            <a:ext cx="3115236" cy="0"/>
          </a:xfrm>
          <a:prstGeom prst="line">
            <a:avLst/>
          </a:prstGeom>
          <a:ln w="12700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1635B5E9-8C79-30B1-003A-C0E1D4DA21E7}"/>
              </a:ext>
            </a:extLst>
          </p:cNvPr>
          <p:cNvCxnSpPr>
            <a:cxnSpLocks/>
          </p:cNvCxnSpPr>
          <p:nvPr/>
        </p:nvCxnSpPr>
        <p:spPr>
          <a:xfrm>
            <a:off x="8534399" y="3205307"/>
            <a:ext cx="3115236" cy="0"/>
          </a:xfrm>
          <a:prstGeom prst="line">
            <a:avLst/>
          </a:prstGeom>
          <a:ln w="12700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37BE2B1-3C9B-A88B-D3F3-B40CAC1E7F41}"/>
              </a:ext>
            </a:extLst>
          </p:cNvPr>
          <p:cNvSpPr txBox="1"/>
          <p:nvPr/>
        </p:nvSpPr>
        <p:spPr>
          <a:xfrm>
            <a:off x="8534399" y="3492206"/>
            <a:ext cx="3249706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900" dirty="0">
                <a:solidFill>
                  <a:schemeClr val="bg1"/>
                </a:solidFill>
                <a:latin typeface="Times New Roman" panose="02020603050405020304" pitchFamily="18" charset="0"/>
                <a:ea typeface="KoPub돋움체 Bold" panose="02020603020101020101" pitchFamily="18" charset="-127"/>
                <a:cs typeface="Times New Roman" panose="02020603050405020304" pitchFamily="18" charset="0"/>
              </a:rPr>
              <a:t>Ⅰ. SLSQP - S&amp;P500</a:t>
            </a:r>
            <a:endParaRPr lang="ko-KR" altLang="en-US" sz="1900" dirty="0">
              <a:solidFill>
                <a:schemeClr val="bg1"/>
              </a:solidFill>
              <a:latin typeface="Times New Roman" panose="02020603050405020304" pitchFamily="18" charset="0"/>
              <a:ea typeface="KoPub돋움체 Bold" panose="0202060302010102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4C692C4-6A3F-5F40-765D-50ECF67F5301}"/>
              </a:ext>
            </a:extLst>
          </p:cNvPr>
          <p:cNvSpPr txBox="1"/>
          <p:nvPr/>
        </p:nvSpPr>
        <p:spPr>
          <a:xfrm>
            <a:off x="8534399" y="3969896"/>
            <a:ext cx="2800459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900" dirty="0">
                <a:solidFill>
                  <a:srgbClr val="00B4D5"/>
                </a:solidFill>
                <a:latin typeface="Times New Roman" panose="02020603050405020304" pitchFamily="18" charset="0"/>
                <a:ea typeface="KoPub돋움체 Bold" panose="02020603020101020101" pitchFamily="18" charset="-127"/>
                <a:cs typeface="Times New Roman" panose="02020603050405020304" pitchFamily="18" charset="0"/>
              </a:rPr>
              <a:t>Ⅱ. SLSQP - ETFs</a:t>
            </a:r>
            <a:endParaRPr lang="ko-KR" altLang="en-US" sz="1900" dirty="0">
              <a:solidFill>
                <a:srgbClr val="00B4D5"/>
              </a:solidFill>
              <a:latin typeface="Times New Roman" panose="02020603050405020304" pitchFamily="18" charset="0"/>
              <a:ea typeface="KoPub돋움체 Bold" panose="0202060302010102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D01FF59-6D2E-D7DE-D5D5-2B6ACB5FE702}"/>
              </a:ext>
            </a:extLst>
          </p:cNvPr>
          <p:cNvSpPr txBox="1"/>
          <p:nvPr/>
        </p:nvSpPr>
        <p:spPr>
          <a:xfrm>
            <a:off x="8534398" y="4471858"/>
            <a:ext cx="2800459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900" dirty="0">
                <a:solidFill>
                  <a:srgbClr val="ECECEC"/>
                </a:solidFill>
                <a:latin typeface="Times New Roman" panose="02020603050405020304" pitchFamily="18" charset="0"/>
                <a:ea typeface="KoPub돋움체 Bold" panose="02020603020101020101" pitchFamily="18" charset="-127"/>
                <a:cs typeface="Times New Roman" panose="02020603050405020304" pitchFamily="18" charset="0"/>
              </a:rPr>
              <a:t>Ⅲ. Assets Correlation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E0B7194-34C2-D647-4ED7-DE354E995C7B}"/>
              </a:ext>
            </a:extLst>
          </p:cNvPr>
          <p:cNvSpPr txBox="1"/>
          <p:nvPr/>
        </p:nvSpPr>
        <p:spPr>
          <a:xfrm>
            <a:off x="8534399" y="4973821"/>
            <a:ext cx="3165654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900" dirty="0">
                <a:solidFill>
                  <a:srgbClr val="ECECEC"/>
                </a:solidFill>
                <a:latin typeface="Times New Roman" panose="02020603050405020304" pitchFamily="18" charset="0"/>
                <a:ea typeface="KoPub돋움체 Bold" panose="02020603020101020101" pitchFamily="18" charset="-127"/>
                <a:cs typeface="Times New Roman" panose="02020603050405020304" pitchFamily="18" charset="0"/>
              </a:rPr>
              <a:t>Ⅳ. Deep Learning - ETFs</a:t>
            </a:r>
            <a:endParaRPr lang="ko-KR" altLang="en-US" sz="1900" dirty="0">
              <a:solidFill>
                <a:srgbClr val="ECECEC"/>
              </a:solidFill>
              <a:latin typeface="Times New Roman" panose="02020603050405020304" pitchFamily="18" charset="0"/>
              <a:ea typeface="KoPub돋움체 Bold" panose="02020603020101020101" pitchFamily="18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029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2689" y="3581771"/>
            <a:ext cx="5000649" cy="2274453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603" y="1557082"/>
            <a:ext cx="4839230" cy="5059409"/>
          </a:xfrm>
          <a:prstGeom prst="rect">
            <a:avLst/>
          </a:prstGeom>
        </p:spPr>
      </p:pic>
      <p:sp>
        <p:nvSpPr>
          <p:cNvPr id="38" name="평행 사변형 37">
            <a:extLst>
              <a:ext uri="{FF2B5EF4-FFF2-40B4-BE49-F238E27FC236}">
                <a16:creationId xmlns:a16="http://schemas.microsoft.com/office/drawing/2014/main" id="{34639A50-B944-FC2D-D72A-8EC768B44A45}"/>
              </a:ext>
            </a:extLst>
          </p:cNvPr>
          <p:cNvSpPr/>
          <p:nvPr/>
        </p:nvSpPr>
        <p:spPr>
          <a:xfrm flipV="1">
            <a:off x="5896617" y="1289842"/>
            <a:ext cx="2834633" cy="79643"/>
          </a:xfrm>
          <a:prstGeom prst="parallelogram">
            <a:avLst/>
          </a:prstGeom>
          <a:solidFill>
            <a:srgbClr val="E4A114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F6CC05E-4A33-5627-2C20-AF7381A2A455}"/>
              </a:ext>
            </a:extLst>
          </p:cNvPr>
          <p:cNvSpPr/>
          <p:nvPr/>
        </p:nvSpPr>
        <p:spPr>
          <a:xfrm>
            <a:off x="-1" y="6715437"/>
            <a:ext cx="12192000" cy="145518"/>
          </a:xfrm>
          <a:prstGeom prst="rect">
            <a:avLst/>
          </a:prstGeom>
          <a:solidFill>
            <a:srgbClr val="787272">
              <a:alpha val="9372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35840D0-B421-8A55-DF68-C3345DBE3F36}"/>
              </a:ext>
            </a:extLst>
          </p:cNvPr>
          <p:cNvCxnSpPr>
            <a:cxnSpLocks/>
          </p:cNvCxnSpPr>
          <p:nvPr/>
        </p:nvCxnSpPr>
        <p:spPr>
          <a:xfrm>
            <a:off x="0" y="1102659"/>
            <a:ext cx="12192000" cy="0"/>
          </a:xfrm>
          <a:prstGeom prst="line">
            <a:avLst/>
          </a:prstGeom>
          <a:ln w="19050">
            <a:solidFill>
              <a:srgbClr val="7872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28D2697A-0D69-4C96-FC47-E3398DA1D295}"/>
              </a:ext>
            </a:extLst>
          </p:cNvPr>
          <p:cNvSpPr/>
          <p:nvPr/>
        </p:nvSpPr>
        <p:spPr>
          <a:xfrm>
            <a:off x="11530629" y="6715439"/>
            <a:ext cx="421341" cy="142561"/>
          </a:xfrm>
          <a:prstGeom prst="rect">
            <a:avLst/>
          </a:prstGeom>
          <a:solidFill>
            <a:srgbClr val="E4A1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D2612890-567F-B0DC-CE68-D49D1A81FDD5}"/>
              </a:ext>
            </a:extLst>
          </p:cNvPr>
          <p:cNvSpPr/>
          <p:nvPr/>
        </p:nvSpPr>
        <p:spPr>
          <a:xfrm>
            <a:off x="11770659" y="6715439"/>
            <a:ext cx="421341" cy="142561"/>
          </a:xfrm>
          <a:prstGeom prst="rect">
            <a:avLst/>
          </a:prstGeom>
          <a:solidFill>
            <a:srgbClr val="00B4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37BE2B1-3C9B-A88B-D3F3-B40CAC1E7F41}"/>
              </a:ext>
            </a:extLst>
          </p:cNvPr>
          <p:cNvSpPr txBox="1"/>
          <p:nvPr/>
        </p:nvSpPr>
        <p:spPr>
          <a:xfrm>
            <a:off x="165907" y="424007"/>
            <a:ext cx="107361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Times New Roman" panose="02020603050405020304" pitchFamily="18" charset="0"/>
                <a:ea typeface="KoPub돋움체 Bold" panose="02020603020101020101" pitchFamily="18" charset="-127"/>
                <a:cs typeface="Times New Roman" panose="02020603050405020304" pitchFamily="18" charset="0"/>
              </a:rPr>
              <a:t>Ⅳ. Empirical Result : SLSQP - </a:t>
            </a:r>
            <a:r>
              <a:rPr lang="en-US" altLang="ko-KR" sz="2800" dirty="0" smtClean="0">
                <a:latin typeface="Times New Roman" panose="02020603050405020304" pitchFamily="18" charset="0"/>
                <a:ea typeface="KoPub돋움체 Bold" panose="02020603020101020101" pitchFamily="18" charset="-127"/>
                <a:cs typeface="Times New Roman" panose="02020603050405020304" pitchFamily="18" charset="0"/>
              </a:rPr>
              <a:t>ETFs / Sharpe Ratio Maximization</a:t>
            </a:r>
            <a:endParaRPr lang="ko-KR" altLang="en-US" sz="2800" dirty="0">
              <a:latin typeface="Times New Roman" panose="02020603050405020304" pitchFamily="18" charset="0"/>
              <a:ea typeface="KoPub돋움체 Bold" panose="0202060302010102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6F6CC05E-4A33-5627-2C20-AF7381A2A455}"/>
              </a:ext>
            </a:extLst>
          </p:cNvPr>
          <p:cNvSpPr/>
          <p:nvPr/>
        </p:nvSpPr>
        <p:spPr>
          <a:xfrm>
            <a:off x="-495300" y="6720241"/>
            <a:ext cx="12192000" cy="145518"/>
          </a:xfrm>
          <a:prstGeom prst="rect">
            <a:avLst/>
          </a:prstGeom>
          <a:solidFill>
            <a:srgbClr val="787272">
              <a:alpha val="9372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65907" y="1088804"/>
            <a:ext cx="4336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∙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Sharpe Ratio Maximization / No Shrinkage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9654" y="1727892"/>
            <a:ext cx="876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1.6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261627" y="3455347"/>
            <a:ext cx="876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1.0</a:t>
            </a:r>
            <a:endParaRPr lang="ko-KR" altLang="en-U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7593065" y="5585838"/>
            <a:ext cx="2918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Weight (Look Back </a:t>
            </a:r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500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Days)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4" name="직선 화살표 연결선 33"/>
          <p:cNvCxnSpPr/>
          <p:nvPr/>
        </p:nvCxnSpPr>
        <p:spPr>
          <a:xfrm flipV="1">
            <a:off x="4521785" y="1298783"/>
            <a:ext cx="1143525" cy="3921"/>
          </a:xfrm>
          <a:prstGeom prst="straightConnector1">
            <a:avLst/>
          </a:prstGeom>
          <a:ln w="9525" cap="flat" cmpd="sng" algn="ctr">
            <a:solidFill>
              <a:srgbClr val="00B4D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5815792" y="1107427"/>
            <a:ext cx="4336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Find Effect of Look Back Size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5400" y="1617461"/>
            <a:ext cx="5155229" cy="1155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99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F6CC05E-4A33-5627-2C20-AF7381A2A455}"/>
              </a:ext>
            </a:extLst>
          </p:cNvPr>
          <p:cNvSpPr/>
          <p:nvPr/>
        </p:nvSpPr>
        <p:spPr>
          <a:xfrm>
            <a:off x="-1" y="6715437"/>
            <a:ext cx="12192000" cy="145518"/>
          </a:xfrm>
          <a:prstGeom prst="rect">
            <a:avLst/>
          </a:prstGeom>
          <a:solidFill>
            <a:srgbClr val="787272">
              <a:alpha val="9372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35840D0-B421-8A55-DF68-C3345DBE3F36}"/>
              </a:ext>
            </a:extLst>
          </p:cNvPr>
          <p:cNvCxnSpPr>
            <a:cxnSpLocks/>
          </p:cNvCxnSpPr>
          <p:nvPr/>
        </p:nvCxnSpPr>
        <p:spPr>
          <a:xfrm>
            <a:off x="0" y="1102659"/>
            <a:ext cx="12192000" cy="0"/>
          </a:xfrm>
          <a:prstGeom prst="line">
            <a:avLst/>
          </a:prstGeom>
          <a:ln w="19050">
            <a:solidFill>
              <a:srgbClr val="7872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28D2697A-0D69-4C96-FC47-E3398DA1D295}"/>
              </a:ext>
            </a:extLst>
          </p:cNvPr>
          <p:cNvSpPr/>
          <p:nvPr/>
        </p:nvSpPr>
        <p:spPr>
          <a:xfrm>
            <a:off x="11530629" y="6715439"/>
            <a:ext cx="421341" cy="142561"/>
          </a:xfrm>
          <a:prstGeom prst="rect">
            <a:avLst/>
          </a:prstGeom>
          <a:solidFill>
            <a:srgbClr val="E4A1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D2612890-567F-B0DC-CE68-D49D1A81FDD5}"/>
              </a:ext>
            </a:extLst>
          </p:cNvPr>
          <p:cNvSpPr/>
          <p:nvPr/>
        </p:nvSpPr>
        <p:spPr>
          <a:xfrm>
            <a:off x="11770659" y="6715439"/>
            <a:ext cx="421341" cy="142561"/>
          </a:xfrm>
          <a:prstGeom prst="rect">
            <a:avLst/>
          </a:prstGeom>
          <a:solidFill>
            <a:srgbClr val="00B4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37BE2B1-3C9B-A88B-D3F3-B40CAC1E7F41}"/>
              </a:ext>
            </a:extLst>
          </p:cNvPr>
          <p:cNvSpPr txBox="1"/>
          <p:nvPr/>
        </p:nvSpPr>
        <p:spPr>
          <a:xfrm>
            <a:off x="165907" y="424007"/>
            <a:ext cx="107361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Times New Roman" panose="02020603050405020304" pitchFamily="18" charset="0"/>
                <a:ea typeface="KoPub돋움체 Bold" panose="02020603020101020101" pitchFamily="18" charset="-127"/>
                <a:cs typeface="Times New Roman" panose="02020603050405020304" pitchFamily="18" charset="0"/>
              </a:rPr>
              <a:t>Ⅳ. Empirical Result : SLSQP - </a:t>
            </a:r>
            <a:r>
              <a:rPr lang="en-US" altLang="ko-KR" sz="2800" dirty="0" smtClean="0">
                <a:latin typeface="Times New Roman" panose="02020603050405020304" pitchFamily="18" charset="0"/>
                <a:ea typeface="KoPub돋움체 Bold" panose="02020603020101020101" pitchFamily="18" charset="-127"/>
                <a:cs typeface="Times New Roman" panose="02020603050405020304" pitchFamily="18" charset="0"/>
              </a:rPr>
              <a:t>ETFs / Sharpe Ratio Maximization</a:t>
            </a:r>
            <a:endParaRPr lang="ko-KR" altLang="en-US" sz="2800" dirty="0">
              <a:latin typeface="Times New Roman" panose="02020603050405020304" pitchFamily="18" charset="0"/>
              <a:ea typeface="KoPub돋움체 Bold" panose="0202060302010102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6F6CC05E-4A33-5627-2C20-AF7381A2A455}"/>
              </a:ext>
            </a:extLst>
          </p:cNvPr>
          <p:cNvSpPr/>
          <p:nvPr/>
        </p:nvSpPr>
        <p:spPr>
          <a:xfrm>
            <a:off x="-495300" y="6720241"/>
            <a:ext cx="12192000" cy="145518"/>
          </a:xfrm>
          <a:prstGeom prst="rect">
            <a:avLst/>
          </a:prstGeom>
          <a:solidFill>
            <a:srgbClr val="787272">
              <a:alpha val="9372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65907" y="1080591"/>
            <a:ext cx="2918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Findings</a:t>
            </a:r>
            <a:endParaRPr lang="ko-KR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65907" y="1601031"/>
            <a:ext cx="1230843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∙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Longer Look Back Window Tend to Give Higher Sharpe Ratio                               Market Regime?</a:t>
            </a:r>
          </a:p>
          <a:p>
            <a:endParaRPr lang="en-US" altLang="ko-KR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ko-KR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∙ </a:t>
            </a:r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Extreme Corner Solution </a:t>
            </a:r>
          </a:p>
          <a:p>
            <a:endParaRPr lang="en-US" altLang="ko-KR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ko-KR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∙ </a:t>
            </a:r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When the Number of Assets is Small, Shrinkage Method Do Not Work Well</a:t>
            </a:r>
          </a:p>
          <a:p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ko-KR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∙ </a:t>
            </a:r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Alternatively, Max Ratio Regularization is Good Option. On Average, </a:t>
            </a:r>
          </a:p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Sharpe Ratio Increase More Than 0.2 (Max Ratio=0.2).</a:t>
            </a:r>
          </a:p>
          <a:p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ko-KR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∙ </a:t>
            </a:r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Max Ratio Regularization Give Even Lower MDD.</a:t>
            </a:r>
            <a:endParaRPr lang="ko-KR" altLang="en-US" dirty="0"/>
          </a:p>
        </p:txBody>
      </p:sp>
      <p:cxnSp>
        <p:nvCxnSpPr>
          <p:cNvPr id="17" name="직선 화살표 연결선 16"/>
          <p:cNvCxnSpPr/>
          <p:nvPr/>
        </p:nvCxnSpPr>
        <p:spPr>
          <a:xfrm flipV="1">
            <a:off x="6446838" y="1760795"/>
            <a:ext cx="1143525" cy="3921"/>
          </a:xfrm>
          <a:prstGeom prst="straightConnector1">
            <a:avLst/>
          </a:prstGeom>
          <a:ln w="9525" cap="flat" cmpd="sng" algn="ctr">
            <a:solidFill>
              <a:srgbClr val="00B4D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8" name="그림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6088" y="1990349"/>
            <a:ext cx="4175241" cy="456965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211376" y="2003999"/>
            <a:ext cx="3878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Max Ratio 0.2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8831" y="5088515"/>
            <a:ext cx="6041532" cy="1471489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3242110" y="4797008"/>
            <a:ext cx="3878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Max Ratio 0.2 : Statistic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38004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872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1C7856BB-0D6C-26FD-93EE-B2D5A56B6F2D}"/>
              </a:ext>
            </a:extLst>
          </p:cNvPr>
          <p:cNvSpPr/>
          <p:nvPr/>
        </p:nvSpPr>
        <p:spPr>
          <a:xfrm>
            <a:off x="-1" y="557482"/>
            <a:ext cx="180975" cy="1719239"/>
          </a:xfrm>
          <a:prstGeom prst="rect">
            <a:avLst/>
          </a:prstGeom>
          <a:solidFill>
            <a:srgbClr val="E4A1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1837B4D-94F0-BEA1-7249-FA82218FBAF0}"/>
              </a:ext>
            </a:extLst>
          </p:cNvPr>
          <p:cNvSpPr/>
          <p:nvPr/>
        </p:nvSpPr>
        <p:spPr>
          <a:xfrm>
            <a:off x="-1" y="1981200"/>
            <a:ext cx="180975" cy="295521"/>
          </a:xfrm>
          <a:prstGeom prst="rect">
            <a:avLst/>
          </a:prstGeom>
          <a:solidFill>
            <a:srgbClr val="00B4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37BE2B1-3C9B-A88B-D3F3-B40CAC1E7F41}"/>
              </a:ext>
            </a:extLst>
          </p:cNvPr>
          <p:cNvSpPr txBox="1"/>
          <p:nvPr/>
        </p:nvSpPr>
        <p:spPr>
          <a:xfrm>
            <a:off x="704849" y="1750367"/>
            <a:ext cx="32497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ECECEC"/>
                </a:solidFill>
                <a:latin typeface="Times New Roman" panose="02020603050405020304" pitchFamily="18" charset="0"/>
                <a:ea typeface="KoPub돋움체 Bold" panose="02020603020101020101" pitchFamily="18" charset="-127"/>
                <a:cs typeface="Times New Roman" panose="02020603050405020304" pitchFamily="18" charset="0"/>
              </a:rPr>
              <a:t>Ⅰ. Project Description</a:t>
            </a:r>
            <a:endParaRPr lang="ko-KR" altLang="en-US" sz="2400" dirty="0">
              <a:solidFill>
                <a:srgbClr val="ECECEC"/>
              </a:solidFill>
              <a:latin typeface="Times New Roman" panose="02020603050405020304" pitchFamily="18" charset="0"/>
              <a:ea typeface="KoPub돋움체 Bold" panose="02020603020101020101" pitchFamily="18" charset="-127"/>
              <a:cs typeface="Times New Roman" panose="02020603050405020304" pitchFamily="18" charset="0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635B5E9-8C79-30B1-003A-C0E1D4DA21E7}"/>
              </a:ext>
            </a:extLst>
          </p:cNvPr>
          <p:cNvCxnSpPr>
            <a:cxnSpLocks/>
          </p:cNvCxnSpPr>
          <p:nvPr/>
        </p:nvCxnSpPr>
        <p:spPr>
          <a:xfrm>
            <a:off x="546099" y="2276721"/>
            <a:ext cx="3115236" cy="0"/>
          </a:xfrm>
          <a:prstGeom prst="line">
            <a:avLst/>
          </a:prstGeom>
          <a:ln w="12700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9819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평행 사변형 37">
            <a:extLst>
              <a:ext uri="{FF2B5EF4-FFF2-40B4-BE49-F238E27FC236}">
                <a16:creationId xmlns:a16="http://schemas.microsoft.com/office/drawing/2014/main" id="{34639A50-B944-FC2D-D72A-8EC768B44A45}"/>
              </a:ext>
            </a:extLst>
          </p:cNvPr>
          <p:cNvSpPr/>
          <p:nvPr/>
        </p:nvSpPr>
        <p:spPr>
          <a:xfrm flipV="1">
            <a:off x="5896617" y="1289842"/>
            <a:ext cx="2834633" cy="79643"/>
          </a:xfrm>
          <a:prstGeom prst="parallelogram">
            <a:avLst/>
          </a:prstGeom>
          <a:solidFill>
            <a:srgbClr val="E4A114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F6CC05E-4A33-5627-2C20-AF7381A2A455}"/>
              </a:ext>
            </a:extLst>
          </p:cNvPr>
          <p:cNvSpPr/>
          <p:nvPr/>
        </p:nvSpPr>
        <p:spPr>
          <a:xfrm>
            <a:off x="-1" y="6715437"/>
            <a:ext cx="12192000" cy="145518"/>
          </a:xfrm>
          <a:prstGeom prst="rect">
            <a:avLst/>
          </a:prstGeom>
          <a:solidFill>
            <a:srgbClr val="787272">
              <a:alpha val="9372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35840D0-B421-8A55-DF68-C3345DBE3F36}"/>
              </a:ext>
            </a:extLst>
          </p:cNvPr>
          <p:cNvCxnSpPr>
            <a:cxnSpLocks/>
          </p:cNvCxnSpPr>
          <p:nvPr/>
        </p:nvCxnSpPr>
        <p:spPr>
          <a:xfrm>
            <a:off x="0" y="1102659"/>
            <a:ext cx="12192000" cy="0"/>
          </a:xfrm>
          <a:prstGeom prst="line">
            <a:avLst/>
          </a:prstGeom>
          <a:ln w="19050">
            <a:solidFill>
              <a:srgbClr val="7872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28D2697A-0D69-4C96-FC47-E3398DA1D295}"/>
              </a:ext>
            </a:extLst>
          </p:cNvPr>
          <p:cNvSpPr/>
          <p:nvPr/>
        </p:nvSpPr>
        <p:spPr>
          <a:xfrm>
            <a:off x="11530629" y="6715439"/>
            <a:ext cx="421341" cy="142561"/>
          </a:xfrm>
          <a:prstGeom prst="rect">
            <a:avLst/>
          </a:prstGeom>
          <a:solidFill>
            <a:srgbClr val="E4A1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D2612890-567F-B0DC-CE68-D49D1A81FDD5}"/>
              </a:ext>
            </a:extLst>
          </p:cNvPr>
          <p:cNvSpPr/>
          <p:nvPr/>
        </p:nvSpPr>
        <p:spPr>
          <a:xfrm>
            <a:off x="11770659" y="6715439"/>
            <a:ext cx="421341" cy="142561"/>
          </a:xfrm>
          <a:prstGeom prst="rect">
            <a:avLst/>
          </a:prstGeom>
          <a:solidFill>
            <a:srgbClr val="00B4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37BE2B1-3C9B-A88B-D3F3-B40CAC1E7F41}"/>
              </a:ext>
            </a:extLst>
          </p:cNvPr>
          <p:cNvSpPr txBox="1"/>
          <p:nvPr/>
        </p:nvSpPr>
        <p:spPr>
          <a:xfrm>
            <a:off x="165907" y="424007"/>
            <a:ext cx="107361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Times New Roman" panose="02020603050405020304" pitchFamily="18" charset="0"/>
                <a:ea typeface="KoPub돋움체 Bold" panose="02020603020101020101" pitchFamily="18" charset="-127"/>
                <a:cs typeface="Times New Roman" panose="02020603050405020304" pitchFamily="18" charset="0"/>
              </a:rPr>
              <a:t>Ⅳ. Empirical Result : SLSQP - </a:t>
            </a:r>
            <a:r>
              <a:rPr lang="en-US" altLang="ko-KR" sz="2800" dirty="0" smtClean="0">
                <a:latin typeface="Times New Roman" panose="02020603050405020304" pitchFamily="18" charset="0"/>
                <a:ea typeface="KoPub돋움체 Bold" panose="02020603020101020101" pitchFamily="18" charset="-127"/>
                <a:cs typeface="Times New Roman" panose="02020603050405020304" pitchFamily="18" charset="0"/>
              </a:rPr>
              <a:t>ETFs / Sharpe Ratio Maximization</a:t>
            </a:r>
            <a:endParaRPr lang="ko-KR" altLang="en-US" sz="2800" dirty="0">
              <a:latin typeface="Times New Roman" panose="02020603050405020304" pitchFamily="18" charset="0"/>
              <a:ea typeface="KoPub돋움체 Bold" panose="0202060302010102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6F6CC05E-4A33-5627-2C20-AF7381A2A455}"/>
              </a:ext>
            </a:extLst>
          </p:cNvPr>
          <p:cNvSpPr/>
          <p:nvPr/>
        </p:nvSpPr>
        <p:spPr>
          <a:xfrm>
            <a:off x="-495300" y="6720241"/>
            <a:ext cx="12192000" cy="145518"/>
          </a:xfrm>
          <a:prstGeom prst="rect">
            <a:avLst/>
          </a:prstGeom>
          <a:solidFill>
            <a:srgbClr val="787272">
              <a:alpha val="9372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65907" y="1088804"/>
            <a:ext cx="4336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∙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Sharpe Ratio Maximization / No Shrinkage </a:t>
            </a:r>
          </a:p>
        </p:txBody>
      </p:sp>
      <p:cxnSp>
        <p:nvCxnSpPr>
          <p:cNvPr id="34" name="직선 화살표 연결선 33"/>
          <p:cNvCxnSpPr/>
          <p:nvPr/>
        </p:nvCxnSpPr>
        <p:spPr>
          <a:xfrm flipV="1">
            <a:off x="4521785" y="1298783"/>
            <a:ext cx="1143525" cy="3921"/>
          </a:xfrm>
          <a:prstGeom prst="straightConnector1">
            <a:avLst/>
          </a:prstGeom>
          <a:ln w="9525" cap="flat" cmpd="sng" algn="ctr">
            <a:solidFill>
              <a:srgbClr val="00B4D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5815792" y="1107427"/>
            <a:ext cx="4336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Find The Best Portfolio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65907" y="2531742"/>
            <a:ext cx="942085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∙ </a:t>
            </a:r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Drop the Highly Correlated Assets (VNQ, SHY, BIL)</a:t>
            </a:r>
          </a:p>
          <a:p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ko-KR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∙ </a:t>
            </a:r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Do Monthly Rebalancing (Rebalancing Every End of Month)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 Considering Fee (15bp)</a:t>
            </a:r>
          </a:p>
          <a:p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ko-KR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∙ </a:t>
            </a:r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Max Ratio Regularization</a:t>
            </a:r>
          </a:p>
        </p:txBody>
      </p:sp>
    </p:spTree>
    <p:extLst>
      <p:ext uri="{BB962C8B-B14F-4D97-AF65-F5344CB8AC3E}">
        <p14:creationId xmlns:p14="http://schemas.microsoft.com/office/powerpoint/2010/main" val="27174740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2147" y="1879263"/>
            <a:ext cx="3951232" cy="4415046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907" y="1879263"/>
            <a:ext cx="3876380" cy="4415046"/>
          </a:xfrm>
          <a:prstGeom prst="rect">
            <a:avLst/>
          </a:prstGeom>
        </p:spPr>
      </p:pic>
      <p:sp>
        <p:nvSpPr>
          <p:cNvPr id="38" name="평행 사변형 37">
            <a:extLst>
              <a:ext uri="{FF2B5EF4-FFF2-40B4-BE49-F238E27FC236}">
                <a16:creationId xmlns:a16="http://schemas.microsoft.com/office/drawing/2014/main" id="{34639A50-B944-FC2D-D72A-8EC768B44A45}"/>
              </a:ext>
            </a:extLst>
          </p:cNvPr>
          <p:cNvSpPr/>
          <p:nvPr/>
        </p:nvSpPr>
        <p:spPr>
          <a:xfrm flipV="1">
            <a:off x="5896617" y="1289842"/>
            <a:ext cx="2834633" cy="79643"/>
          </a:xfrm>
          <a:prstGeom prst="parallelogram">
            <a:avLst/>
          </a:prstGeom>
          <a:solidFill>
            <a:srgbClr val="E4A114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F6CC05E-4A33-5627-2C20-AF7381A2A455}"/>
              </a:ext>
            </a:extLst>
          </p:cNvPr>
          <p:cNvSpPr/>
          <p:nvPr/>
        </p:nvSpPr>
        <p:spPr>
          <a:xfrm>
            <a:off x="-1" y="6715437"/>
            <a:ext cx="12192000" cy="145518"/>
          </a:xfrm>
          <a:prstGeom prst="rect">
            <a:avLst/>
          </a:prstGeom>
          <a:solidFill>
            <a:srgbClr val="787272">
              <a:alpha val="9372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35840D0-B421-8A55-DF68-C3345DBE3F36}"/>
              </a:ext>
            </a:extLst>
          </p:cNvPr>
          <p:cNvCxnSpPr>
            <a:cxnSpLocks/>
          </p:cNvCxnSpPr>
          <p:nvPr/>
        </p:nvCxnSpPr>
        <p:spPr>
          <a:xfrm>
            <a:off x="0" y="1102659"/>
            <a:ext cx="12192000" cy="0"/>
          </a:xfrm>
          <a:prstGeom prst="line">
            <a:avLst/>
          </a:prstGeom>
          <a:ln w="19050">
            <a:solidFill>
              <a:srgbClr val="7872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28D2697A-0D69-4C96-FC47-E3398DA1D295}"/>
              </a:ext>
            </a:extLst>
          </p:cNvPr>
          <p:cNvSpPr/>
          <p:nvPr/>
        </p:nvSpPr>
        <p:spPr>
          <a:xfrm>
            <a:off x="11530629" y="6715439"/>
            <a:ext cx="421341" cy="142561"/>
          </a:xfrm>
          <a:prstGeom prst="rect">
            <a:avLst/>
          </a:prstGeom>
          <a:solidFill>
            <a:srgbClr val="E4A1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D2612890-567F-B0DC-CE68-D49D1A81FDD5}"/>
              </a:ext>
            </a:extLst>
          </p:cNvPr>
          <p:cNvSpPr/>
          <p:nvPr/>
        </p:nvSpPr>
        <p:spPr>
          <a:xfrm>
            <a:off x="11770659" y="6715439"/>
            <a:ext cx="421341" cy="142561"/>
          </a:xfrm>
          <a:prstGeom prst="rect">
            <a:avLst/>
          </a:prstGeom>
          <a:solidFill>
            <a:srgbClr val="00B4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37BE2B1-3C9B-A88B-D3F3-B40CAC1E7F41}"/>
              </a:ext>
            </a:extLst>
          </p:cNvPr>
          <p:cNvSpPr txBox="1"/>
          <p:nvPr/>
        </p:nvSpPr>
        <p:spPr>
          <a:xfrm>
            <a:off x="165907" y="424007"/>
            <a:ext cx="107361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Times New Roman" panose="02020603050405020304" pitchFamily="18" charset="0"/>
                <a:ea typeface="KoPub돋움체 Bold" panose="02020603020101020101" pitchFamily="18" charset="-127"/>
                <a:cs typeface="Times New Roman" panose="02020603050405020304" pitchFamily="18" charset="0"/>
              </a:rPr>
              <a:t>Ⅳ. Empirical Result : SLSQP - </a:t>
            </a:r>
            <a:r>
              <a:rPr lang="en-US" altLang="ko-KR" sz="2800" dirty="0" smtClean="0">
                <a:latin typeface="Times New Roman" panose="02020603050405020304" pitchFamily="18" charset="0"/>
                <a:ea typeface="KoPub돋움체 Bold" panose="02020603020101020101" pitchFamily="18" charset="-127"/>
                <a:cs typeface="Times New Roman" panose="02020603050405020304" pitchFamily="18" charset="0"/>
              </a:rPr>
              <a:t>ETFs / Sharpe Ratio Maximization</a:t>
            </a:r>
            <a:endParaRPr lang="ko-KR" altLang="en-US" sz="2800" dirty="0">
              <a:latin typeface="Times New Roman" panose="02020603050405020304" pitchFamily="18" charset="0"/>
              <a:ea typeface="KoPub돋움체 Bold" panose="0202060302010102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6F6CC05E-4A33-5627-2C20-AF7381A2A455}"/>
              </a:ext>
            </a:extLst>
          </p:cNvPr>
          <p:cNvSpPr/>
          <p:nvPr/>
        </p:nvSpPr>
        <p:spPr>
          <a:xfrm>
            <a:off x="-495300" y="6720241"/>
            <a:ext cx="12192000" cy="145518"/>
          </a:xfrm>
          <a:prstGeom prst="rect">
            <a:avLst/>
          </a:prstGeom>
          <a:solidFill>
            <a:srgbClr val="787272">
              <a:alpha val="9372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65907" y="1088804"/>
            <a:ext cx="4336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∙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Sharpe Ratio Maximization / No Shrinkage </a:t>
            </a:r>
          </a:p>
        </p:txBody>
      </p:sp>
      <p:cxnSp>
        <p:nvCxnSpPr>
          <p:cNvPr id="34" name="직선 화살표 연결선 33"/>
          <p:cNvCxnSpPr/>
          <p:nvPr/>
        </p:nvCxnSpPr>
        <p:spPr>
          <a:xfrm flipV="1">
            <a:off x="4521785" y="1298783"/>
            <a:ext cx="1143525" cy="3921"/>
          </a:xfrm>
          <a:prstGeom prst="straightConnector1">
            <a:avLst/>
          </a:prstGeom>
          <a:ln w="9525" cap="flat" cmpd="sng" algn="ctr">
            <a:solidFill>
              <a:srgbClr val="00B4D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5815792" y="1107427"/>
            <a:ext cx="4336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Find The Best Portfolio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38682" y="4868031"/>
            <a:ext cx="2700824" cy="142627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130076" y="1723830"/>
            <a:ext cx="783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5.0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-11110" y="1862454"/>
            <a:ext cx="783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3.5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889477" y="1989056"/>
            <a:ext cx="25829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Max Ratio = 0.2</a:t>
            </a:r>
          </a:p>
          <a:p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Monthly Rebalancing</a:t>
            </a:r>
          </a:p>
          <a:p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Look Back 600 Days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26837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F6CC05E-4A33-5627-2C20-AF7381A2A455}"/>
              </a:ext>
            </a:extLst>
          </p:cNvPr>
          <p:cNvSpPr/>
          <p:nvPr/>
        </p:nvSpPr>
        <p:spPr>
          <a:xfrm>
            <a:off x="-1" y="6715437"/>
            <a:ext cx="12192000" cy="145518"/>
          </a:xfrm>
          <a:prstGeom prst="rect">
            <a:avLst/>
          </a:prstGeom>
          <a:solidFill>
            <a:srgbClr val="787272">
              <a:alpha val="9372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35840D0-B421-8A55-DF68-C3345DBE3F36}"/>
              </a:ext>
            </a:extLst>
          </p:cNvPr>
          <p:cNvCxnSpPr>
            <a:cxnSpLocks/>
          </p:cNvCxnSpPr>
          <p:nvPr/>
        </p:nvCxnSpPr>
        <p:spPr>
          <a:xfrm>
            <a:off x="0" y="1102659"/>
            <a:ext cx="12192000" cy="0"/>
          </a:xfrm>
          <a:prstGeom prst="line">
            <a:avLst/>
          </a:prstGeom>
          <a:ln w="19050">
            <a:solidFill>
              <a:srgbClr val="7872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28D2697A-0D69-4C96-FC47-E3398DA1D295}"/>
              </a:ext>
            </a:extLst>
          </p:cNvPr>
          <p:cNvSpPr/>
          <p:nvPr/>
        </p:nvSpPr>
        <p:spPr>
          <a:xfrm>
            <a:off x="11530629" y="6715439"/>
            <a:ext cx="421341" cy="142561"/>
          </a:xfrm>
          <a:prstGeom prst="rect">
            <a:avLst/>
          </a:prstGeom>
          <a:solidFill>
            <a:srgbClr val="E4A1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D2612890-567F-B0DC-CE68-D49D1A81FDD5}"/>
              </a:ext>
            </a:extLst>
          </p:cNvPr>
          <p:cNvSpPr/>
          <p:nvPr/>
        </p:nvSpPr>
        <p:spPr>
          <a:xfrm>
            <a:off x="11770659" y="6715439"/>
            <a:ext cx="421341" cy="142561"/>
          </a:xfrm>
          <a:prstGeom prst="rect">
            <a:avLst/>
          </a:prstGeom>
          <a:solidFill>
            <a:srgbClr val="00B4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37BE2B1-3C9B-A88B-D3F3-B40CAC1E7F41}"/>
              </a:ext>
            </a:extLst>
          </p:cNvPr>
          <p:cNvSpPr txBox="1"/>
          <p:nvPr/>
        </p:nvSpPr>
        <p:spPr>
          <a:xfrm>
            <a:off x="165907" y="424007"/>
            <a:ext cx="107361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Times New Roman" panose="02020603050405020304" pitchFamily="18" charset="0"/>
                <a:ea typeface="KoPub돋움체 Bold" panose="02020603020101020101" pitchFamily="18" charset="-127"/>
                <a:cs typeface="Times New Roman" panose="02020603050405020304" pitchFamily="18" charset="0"/>
              </a:rPr>
              <a:t>Ⅳ. Empirical Result : SLSQP - </a:t>
            </a:r>
            <a:r>
              <a:rPr lang="en-US" altLang="ko-KR" sz="2800" dirty="0" smtClean="0">
                <a:latin typeface="Times New Roman" panose="02020603050405020304" pitchFamily="18" charset="0"/>
                <a:ea typeface="KoPub돋움체 Bold" panose="02020603020101020101" pitchFamily="18" charset="-127"/>
                <a:cs typeface="Times New Roman" panose="02020603050405020304" pitchFamily="18" charset="0"/>
              </a:rPr>
              <a:t>ETFs / Sharpe Ratio Maximization</a:t>
            </a:r>
            <a:endParaRPr lang="ko-KR" altLang="en-US" sz="2800" dirty="0">
              <a:latin typeface="Times New Roman" panose="02020603050405020304" pitchFamily="18" charset="0"/>
              <a:ea typeface="KoPub돋움체 Bold" panose="0202060302010102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6F6CC05E-4A33-5627-2C20-AF7381A2A455}"/>
              </a:ext>
            </a:extLst>
          </p:cNvPr>
          <p:cNvSpPr/>
          <p:nvPr/>
        </p:nvSpPr>
        <p:spPr>
          <a:xfrm>
            <a:off x="-495300" y="6720241"/>
            <a:ext cx="12192000" cy="145518"/>
          </a:xfrm>
          <a:prstGeom prst="rect">
            <a:avLst/>
          </a:prstGeom>
          <a:solidFill>
            <a:srgbClr val="787272">
              <a:alpha val="9372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65907" y="1080591"/>
            <a:ext cx="2918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Findings</a:t>
            </a:r>
            <a:endParaRPr lang="ko-KR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65907" y="1733567"/>
            <a:ext cx="123084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∙ </a:t>
            </a:r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Variance Minimization Portfolio in Case of Various Assets Groups Give Too Low Returns and Sharpe Ratio</a:t>
            </a:r>
          </a:p>
          <a:p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ko-KR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∙ </a:t>
            </a:r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Assets Selection is Very Important (Drop Some Highly Correlated Assets)</a:t>
            </a:r>
          </a:p>
        </p:txBody>
      </p:sp>
    </p:spTree>
    <p:extLst>
      <p:ext uri="{BB962C8B-B14F-4D97-AF65-F5344CB8AC3E}">
        <p14:creationId xmlns:p14="http://schemas.microsoft.com/office/powerpoint/2010/main" val="24945118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872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1C7856BB-0D6C-26FD-93EE-B2D5A56B6F2D}"/>
              </a:ext>
            </a:extLst>
          </p:cNvPr>
          <p:cNvSpPr/>
          <p:nvPr/>
        </p:nvSpPr>
        <p:spPr>
          <a:xfrm>
            <a:off x="-1" y="557482"/>
            <a:ext cx="180975" cy="1719239"/>
          </a:xfrm>
          <a:prstGeom prst="rect">
            <a:avLst/>
          </a:prstGeom>
          <a:solidFill>
            <a:srgbClr val="E4A1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1837B4D-94F0-BEA1-7249-FA82218FBAF0}"/>
              </a:ext>
            </a:extLst>
          </p:cNvPr>
          <p:cNvSpPr/>
          <p:nvPr/>
        </p:nvSpPr>
        <p:spPr>
          <a:xfrm>
            <a:off x="-1" y="1981200"/>
            <a:ext cx="180975" cy="295521"/>
          </a:xfrm>
          <a:prstGeom prst="rect">
            <a:avLst/>
          </a:prstGeom>
          <a:solidFill>
            <a:srgbClr val="00B4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37BE2B1-3C9B-A88B-D3F3-B40CAC1E7F41}"/>
              </a:ext>
            </a:extLst>
          </p:cNvPr>
          <p:cNvSpPr txBox="1"/>
          <p:nvPr/>
        </p:nvSpPr>
        <p:spPr>
          <a:xfrm>
            <a:off x="704849" y="1750367"/>
            <a:ext cx="32497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ECECEC"/>
                </a:solidFill>
                <a:latin typeface="Times New Roman" panose="02020603050405020304" pitchFamily="18" charset="0"/>
                <a:ea typeface="KoPub돋움체 Bold" panose="02020603020101020101" pitchFamily="18" charset="-127"/>
                <a:cs typeface="Times New Roman" panose="02020603050405020304" pitchFamily="18" charset="0"/>
              </a:rPr>
              <a:t>Ⅳ. Empirical Result </a:t>
            </a:r>
            <a:endParaRPr lang="ko-KR" altLang="en-US" sz="2400" dirty="0">
              <a:solidFill>
                <a:srgbClr val="ECECEC"/>
              </a:solidFill>
              <a:latin typeface="Times New Roman" panose="02020603050405020304" pitchFamily="18" charset="0"/>
              <a:ea typeface="KoPub돋움체 Bold" panose="02020603020101020101" pitchFamily="18" charset="-127"/>
              <a:cs typeface="Times New Roman" panose="02020603050405020304" pitchFamily="18" charset="0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635B5E9-8C79-30B1-003A-C0E1D4DA21E7}"/>
              </a:ext>
            </a:extLst>
          </p:cNvPr>
          <p:cNvCxnSpPr>
            <a:cxnSpLocks/>
          </p:cNvCxnSpPr>
          <p:nvPr/>
        </p:nvCxnSpPr>
        <p:spPr>
          <a:xfrm>
            <a:off x="546099" y="2276721"/>
            <a:ext cx="3115236" cy="0"/>
          </a:xfrm>
          <a:prstGeom prst="line">
            <a:avLst/>
          </a:prstGeom>
          <a:ln w="12700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1635B5E9-8C79-30B1-003A-C0E1D4DA21E7}"/>
              </a:ext>
            </a:extLst>
          </p:cNvPr>
          <p:cNvCxnSpPr>
            <a:cxnSpLocks/>
          </p:cNvCxnSpPr>
          <p:nvPr/>
        </p:nvCxnSpPr>
        <p:spPr>
          <a:xfrm>
            <a:off x="8534399" y="3205307"/>
            <a:ext cx="3115236" cy="0"/>
          </a:xfrm>
          <a:prstGeom prst="line">
            <a:avLst/>
          </a:prstGeom>
          <a:ln w="12700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37BE2B1-3C9B-A88B-D3F3-B40CAC1E7F41}"/>
              </a:ext>
            </a:extLst>
          </p:cNvPr>
          <p:cNvSpPr txBox="1"/>
          <p:nvPr/>
        </p:nvSpPr>
        <p:spPr>
          <a:xfrm>
            <a:off x="8534399" y="3492206"/>
            <a:ext cx="3249706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900" dirty="0">
                <a:solidFill>
                  <a:schemeClr val="bg1"/>
                </a:solidFill>
                <a:latin typeface="Times New Roman" panose="02020603050405020304" pitchFamily="18" charset="0"/>
                <a:ea typeface="KoPub돋움체 Bold" panose="02020603020101020101" pitchFamily="18" charset="-127"/>
                <a:cs typeface="Times New Roman" panose="02020603050405020304" pitchFamily="18" charset="0"/>
              </a:rPr>
              <a:t>Ⅰ. SLSQP - S&amp;P500</a:t>
            </a:r>
            <a:endParaRPr lang="ko-KR" altLang="en-US" sz="1900" dirty="0">
              <a:solidFill>
                <a:schemeClr val="bg1"/>
              </a:solidFill>
              <a:latin typeface="Times New Roman" panose="02020603050405020304" pitchFamily="18" charset="0"/>
              <a:ea typeface="KoPub돋움체 Bold" panose="0202060302010102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4C692C4-6A3F-5F40-765D-50ECF67F5301}"/>
              </a:ext>
            </a:extLst>
          </p:cNvPr>
          <p:cNvSpPr txBox="1"/>
          <p:nvPr/>
        </p:nvSpPr>
        <p:spPr>
          <a:xfrm>
            <a:off x="8534399" y="3969896"/>
            <a:ext cx="2800459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900" dirty="0">
                <a:solidFill>
                  <a:schemeClr val="bg1"/>
                </a:solidFill>
                <a:latin typeface="Times New Roman" panose="02020603050405020304" pitchFamily="18" charset="0"/>
                <a:ea typeface="KoPub돋움체 Bold" panose="02020603020101020101" pitchFamily="18" charset="-127"/>
                <a:cs typeface="Times New Roman" panose="02020603050405020304" pitchFamily="18" charset="0"/>
              </a:rPr>
              <a:t>Ⅱ. SLSQP - ETFs</a:t>
            </a:r>
            <a:endParaRPr lang="ko-KR" altLang="en-US" sz="1900" dirty="0">
              <a:solidFill>
                <a:schemeClr val="bg1"/>
              </a:solidFill>
              <a:latin typeface="Times New Roman" panose="02020603050405020304" pitchFamily="18" charset="0"/>
              <a:ea typeface="KoPub돋움체 Bold" panose="0202060302010102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D01FF59-6D2E-D7DE-D5D5-2B6ACB5FE702}"/>
              </a:ext>
            </a:extLst>
          </p:cNvPr>
          <p:cNvSpPr txBox="1"/>
          <p:nvPr/>
        </p:nvSpPr>
        <p:spPr>
          <a:xfrm>
            <a:off x="8534398" y="4471858"/>
            <a:ext cx="2800459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900" dirty="0">
                <a:solidFill>
                  <a:srgbClr val="00B4D5"/>
                </a:solidFill>
                <a:latin typeface="Times New Roman" panose="02020603050405020304" pitchFamily="18" charset="0"/>
                <a:ea typeface="KoPub돋움체 Bold" panose="02020603020101020101" pitchFamily="18" charset="-127"/>
                <a:cs typeface="Times New Roman" panose="02020603050405020304" pitchFamily="18" charset="0"/>
              </a:rPr>
              <a:t>Ⅲ. Assets Correlation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E0B7194-34C2-D647-4ED7-DE354E995C7B}"/>
              </a:ext>
            </a:extLst>
          </p:cNvPr>
          <p:cNvSpPr txBox="1"/>
          <p:nvPr/>
        </p:nvSpPr>
        <p:spPr>
          <a:xfrm>
            <a:off x="8534399" y="4973821"/>
            <a:ext cx="3165654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900" dirty="0">
                <a:solidFill>
                  <a:srgbClr val="ECECEC"/>
                </a:solidFill>
                <a:latin typeface="Times New Roman" panose="02020603050405020304" pitchFamily="18" charset="0"/>
                <a:ea typeface="KoPub돋움체 Bold" panose="02020603020101020101" pitchFamily="18" charset="-127"/>
                <a:cs typeface="Times New Roman" panose="02020603050405020304" pitchFamily="18" charset="0"/>
              </a:rPr>
              <a:t>Ⅳ. Deep Learning - ETFs</a:t>
            </a:r>
            <a:endParaRPr lang="ko-KR" altLang="en-US" sz="1900" dirty="0">
              <a:solidFill>
                <a:srgbClr val="ECECEC"/>
              </a:solidFill>
              <a:latin typeface="Times New Roman" panose="02020603050405020304" pitchFamily="18" charset="0"/>
              <a:ea typeface="KoPub돋움체 Bold" panose="02020603020101020101" pitchFamily="18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97000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평행 사변형 26">
            <a:extLst>
              <a:ext uri="{FF2B5EF4-FFF2-40B4-BE49-F238E27FC236}">
                <a16:creationId xmlns:a16="http://schemas.microsoft.com/office/drawing/2014/main" id="{34639A50-B944-FC2D-D72A-8EC768B44A45}"/>
              </a:ext>
            </a:extLst>
          </p:cNvPr>
          <p:cNvSpPr/>
          <p:nvPr/>
        </p:nvSpPr>
        <p:spPr>
          <a:xfrm>
            <a:off x="208908" y="2188843"/>
            <a:ext cx="610899" cy="81391"/>
          </a:xfrm>
          <a:prstGeom prst="parallelogram">
            <a:avLst/>
          </a:prstGeom>
          <a:solidFill>
            <a:srgbClr val="E4A114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F6CC05E-4A33-5627-2C20-AF7381A2A455}"/>
              </a:ext>
            </a:extLst>
          </p:cNvPr>
          <p:cNvSpPr/>
          <p:nvPr/>
        </p:nvSpPr>
        <p:spPr>
          <a:xfrm>
            <a:off x="-1" y="6715437"/>
            <a:ext cx="12192000" cy="145518"/>
          </a:xfrm>
          <a:prstGeom prst="rect">
            <a:avLst/>
          </a:prstGeom>
          <a:solidFill>
            <a:srgbClr val="787272">
              <a:alpha val="9372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35840D0-B421-8A55-DF68-C3345DBE3F36}"/>
              </a:ext>
            </a:extLst>
          </p:cNvPr>
          <p:cNvCxnSpPr>
            <a:cxnSpLocks/>
          </p:cNvCxnSpPr>
          <p:nvPr/>
        </p:nvCxnSpPr>
        <p:spPr>
          <a:xfrm>
            <a:off x="0" y="1102659"/>
            <a:ext cx="12192000" cy="0"/>
          </a:xfrm>
          <a:prstGeom prst="line">
            <a:avLst/>
          </a:prstGeom>
          <a:ln w="19050">
            <a:solidFill>
              <a:srgbClr val="7872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28D2697A-0D69-4C96-FC47-E3398DA1D295}"/>
              </a:ext>
            </a:extLst>
          </p:cNvPr>
          <p:cNvSpPr/>
          <p:nvPr/>
        </p:nvSpPr>
        <p:spPr>
          <a:xfrm>
            <a:off x="11530629" y="6715439"/>
            <a:ext cx="421341" cy="142561"/>
          </a:xfrm>
          <a:prstGeom prst="rect">
            <a:avLst/>
          </a:prstGeom>
          <a:solidFill>
            <a:srgbClr val="E4A1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D2612890-567F-B0DC-CE68-D49D1A81FDD5}"/>
              </a:ext>
            </a:extLst>
          </p:cNvPr>
          <p:cNvSpPr/>
          <p:nvPr/>
        </p:nvSpPr>
        <p:spPr>
          <a:xfrm>
            <a:off x="11770659" y="6715439"/>
            <a:ext cx="421341" cy="142561"/>
          </a:xfrm>
          <a:prstGeom prst="rect">
            <a:avLst/>
          </a:prstGeom>
          <a:solidFill>
            <a:srgbClr val="00B4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37BE2B1-3C9B-A88B-D3F3-B40CAC1E7F41}"/>
              </a:ext>
            </a:extLst>
          </p:cNvPr>
          <p:cNvSpPr txBox="1"/>
          <p:nvPr/>
        </p:nvSpPr>
        <p:spPr>
          <a:xfrm>
            <a:off x="160493" y="410730"/>
            <a:ext cx="107361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Times New Roman" panose="02020603050405020304" pitchFamily="18" charset="0"/>
                <a:ea typeface="KoPub돋움체 Bold" panose="02020603020101020101" pitchFamily="18" charset="-127"/>
                <a:cs typeface="Times New Roman" panose="02020603050405020304" pitchFamily="18" charset="0"/>
              </a:rPr>
              <a:t>Ⅳ. Empirical Result : Rolling Correlation of ETFs </a:t>
            </a:r>
            <a:endParaRPr lang="ko-KR" altLang="en-US" sz="2800" dirty="0">
              <a:latin typeface="Times New Roman" panose="02020603050405020304" pitchFamily="18" charset="0"/>
              <a:ea typeface="KoPub돋움체 Bold" panose="0202060302010102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6F6CC05E-4A33-5627-2C20-AF7381A2A455}"/>
              </a:ext>
            </a:extLst>
          </p:cNvPr>
          <p:cNvSpPr/>
          <p:nvPr/>
        </p:nvSpPr>
        <p:spPr>
          <a:xfrm>
            <a:off x="-495300" y="6720241"/>
            <a:ext cx="12192000" cy="145518"/>
          </a:xfrm>
          <a:prstGeom prst="rect">
            <a:avLst/>
          </a:prstGeom>
          <a:solidFill>
            <a:srgbClr val="787272">
              <a:alpha val="9372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60493" y="1999326"/>
            <a:ext cx="215882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Ticker</a:t>
            </a:r>
          </a:p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SPY : S&amp;P500</a:t>
            </a:r>
          </a:p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BIL : 1~3M Bond</a:t>
            </a:r>
          </a:p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SHY : 1~3Y Bond</a:t>
            </a:r>
          </a:p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TLT : 20Y+ Bond</a:t>
            </a:r>
          </a:p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GLD : Gold</a:t>
            </a:r>
          </a:p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GSG : Commodity</a:t>
            </a:r>
          </a:p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DBA : Agriculture</a:t>
            </a:r>
          </a:p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VNQ : Real Estate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6343703"/>
            <a:ext cx="3560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Note) Window Size : 6 Month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8703" y="1411733"/>
            <a:ext cx="9742626" cy="4989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2357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평행 사변형 26">
            <a:extLst>
              <a:ext uri="{FF2B5EF4-FFF2-40B4-BE49-F238E27FC236}">
                <a16:creationId xmlns:a16="http://schemas.microsoft.com/office/drawing/2014/main" id="{34639A50-B944-FC2D-D72A-8EC768B44A45}"/>
              </a:ext>
            </a:extLst>
          </p:cNvPr>
          <p:cNvSpPr/>
          <p:nvPr/>
        </p:nvSpPr>
        <p:spPr>
          <a:xfrm>
            <a:off x="208908" y="2188843"/>
            <a:ext cx="610899" cy="81391"/>
          </a:xfrm>
          <a:prstGeom prst="parallelogram">
            <a:avLst/>
          </a:prstGeom>
          <a:solidFill>
            <a:srgbClr val="E4A114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F6CC05E-4A33-5627-2C20-AF7381A2A455}"/>
              </a:ext>
            </a:extLst>
          </p:cNvPr>
          <p:cNvSpPr/>
          <p:nvPr/>
        </p:nvSpPr>
        <p:spPr>
          <a:xfrm>
            <a:off x="-1" y="6715437"/>
            <a:ext cx="12192000" cy="145518"/>
          </a:xfrm>
          <a:prstGeom prst="rect">
            <a:avLst/>
          </a:prstGeom>
          <a:solidFill>
            <a:srgbClr val="787272">
              <a:alpha val="9372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35840D0-B421-8A55-DF68-C3345DBE3F36}"/>
              </a:ext>
            </a:extLst>
          </p:cNvPr>
          <p:cNvCxnSpPr>
            <a:cxnSpLocks/>
          </p:cNvCxnSpPr>
          <p:nvPr/>
        </p:nvCxnSpPr>
        <p:spPr>
          <a:xfrm>
            <a:off x="0" y="1102659"/>
            <a:ext cx="12192000" cy="0"/>
          </a:xfrm>
          <a:prstGeom prst="line">
            <a:avLst/>
          </a:prstGeom>
          <a:ln w="19050">
            <a:solidFill>
              <a:srgbClr val="7872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28D2697A-0D69-4C96-FC47-E3398DA1D295}"/>
              </a:ext>
            </a:extLst>
          </p:cNvPr>
          <p:cNvSpPr/>
          <p:nvPr/>
        </p:nvSpPr>
        <p:spPr>
          <a:xfrm>
            <a:off x="11530629" y="6715439"/>
            <a:ext cx="421341" cy="142561"/>
          </a:xfrm>
          <a:prstGeom prst="rect">
            <a:avLst/>
          </a:prstGeom>
          <a:solidFill>
            <a:srgbClr val="E4A1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D2612890-567F-B0DC-CE68-D49D1A81FDD5}"/>
              </a:ext>
            </a:extLst>
          </p:cNvPr>
          <p:cNvSpPr/>
          <p:nvPr/>
        </p:nvSpPr>
        <p:spPr>
          <a:xfrm>
            <a:off x="11770659" y="6715439"/>
            <a:ext cx="421341" cy="142561"/>
          </a:xfrm>
          <a:prstGeom prst="rect">
            <a:avLst/>
          </a:prstGeom>
          <a:solidFill>
            <a:srgbClr val="00B4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37BE2B1-3C9B-A88B-D3F3-B40CAC1E7F41}"/>
              </a:ext>
            </a:extLst>
          </p:cNvPr>
          <p:cNvSpPr txBox="1"/>
          <p:nvPr/>
        </p:nvSpPr>
        <p:spPr>
          <a:xfrm>
            <a:off x="160493" y="410730"/>
            <a:ext cx="109825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Times New Roman" panose="02020603050405020304" pitchFamily="18" charset="0"/>
                <a:ea typeface="KoPub돋움체 Bold" panose="02020603020101020101" pitchFamily="18" charset="-127"/>
                <a:cs typeface="Times New Roman" panose="02020603050405020304" pitchFamily="18" charset="0"/>
              </a:rPr>
              <a:t>Ⅳ. Empirical Result : Rolling Correlation of ETFs – Remark (With Stock)</a:t>
            </a:r>
            <a:endParaRPr lang="ko-KR" altLang="en-US" sz="2800" dirty="0">
              <a:latin typeface="Times New Roman" panose="02020603050405020304" pitchFamily="18" charset="0"/>
              <a:ea typeface="KoPub돋움체 Bold" panose="0202060302010102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6F6CC05E-4A33-5627-2C20-AF7381A2A455}"/>
              </a:ext>
            </a:extLst>
          </p:cNvPr>
          <p:cNvSpPr/>
          <p:nvPr/>
        </p:nvSpPr>
        <p:spPr>
          <a:xfrm>
            <a:off x="-495300" y="6720241"/>
            <a:ext cx="12192000" cy="145518"/>
          </a:xfrm>
          <a:prstGeom prst="rect">
            <a:avLst/>
          </a:prstGeom>
          <a:solidFill>
            <a:srgbClr val="787272">
              <a:alpha val="9372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60493" y="1999326"/>
            <a:ext cx="215882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Ticker</a:t>
            </a:r>
          </a:p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SPY : S&amp;P500</a:t>
            </a:r>
          </a:p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BIL : 1~3M Bond</a:t>
            </a:r>
          </a:p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SHY : 1~3Y Bond</a:t>
            </a:r>
          </a:p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TLT : 20Y+ Bond</a:t>
            </a:r>
          </a:p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GLD : Gold</a:t>
            </a:r>
          </a:p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GSG : Commodity</a:t>
            </a:r>
          </a:p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DBA : Agriculture</a:t>
            </a:r>
          </a:p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VNQ : Real Estate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6343703"/>
            <a:ext cx="3560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Note) Window Size : 6 Month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1316" y="1850823"/>
            <a:ext cx="9700654" cy="4111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2280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평행 사변형 26">
            <a:extLst>
              <a:ext uri="{FF2B5EF4-FFF2-40B4-BE49-F238E27FC236}">
                <a16:creationId xmlns:a16="http://schemas.microsoft.com/office/drawing/2014/main" id="{34639A50-B944-FC2D-D72A-8EC768B44A45}"/>
              </a:ext>
            </a:extLst>
          </p:cNvPr>
          <p:cNvSpPr/>
          <p:nvPr/>
        </p:nvSpPr>
        <p:spPr>
          <a:xfrm>
            <a:off x="208908" y="2188843"/>
            <a:ext cx="610899" cy="81391"/>
          </a:xfrm>
          <a:prstGeom prst="parallelogram">
            <a:avLst/>
          </a:prstGeom>
          <a:solidFill>
            <a:srgbClr val="E4A114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F6CC05E-4A33-5627-2C20-AF7381A2A455}"/>
              </a:ext>
            </a:extLst>
          </p:cNvPr>
          <p:cNvSpPr/>
          <p:nvPr/>
        </p:nvSpPr>
        <p:spPr>
          <a:xfrm>
            <a:off x="-1" y="6715437"/>
            <a:ext cx="12192000" cy="145518"/>
          </a:xfrm>
          <a:prstGeom prst="rect">
            <a:avLst/>
          </a:prstGeom>
          <a:solidFill>
            <a:srgbClr val="787272">
              <a:alpha val="9372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35840D0-B421-8A55-DF68-C3345DBE3F36}"/>
              </a:ext>
            </a:extLst>
          </p:cNvPr>
          <p:cNvCxnSpPr>
            <a:cxnSpLocks/>
          </p:cNvCxnSpPr>
          <p:nvPr/>
        </p:nvCxnSpPr>
        <p:spPr>
          <a:xfrm>
            <a:off x="0" y="1102659"/>
            <a:ext cx="12192000" cy="0"/>
          </a:xfrm>
          <a:prstGeom prst="line">
            <a:avLst/>
          </a:prstGeom>
          <a:ln w="19050">
            <a:solidFill>
              <a:srgbClr val="7872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28D2697A-0D69-4C96-FC47-E3398DA1D295}"/>
              </a:ext>
            </a:extLst>
          </p:cNvPr>
          <p:cNvSpPr/>
          <p:nvPr/>
        </p:nvSpPr>
        <p:spPr>
          <a:xfrm>
            <a:off x="11530629" y="6715439"/>
            <a:ext cx="421341" cy="142561"/>
          </a:xfrm>
          <a:prstGeom prst="rect">
            <a:avLst/>
          </a:prstGeom>
          <a:solidFill>
            <a:srgbClr val="E4A1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D2612890-567F-B0DC-CE68-D49D1A81FDD5}"/>
              </a:ext>
            </a:extLst>
          </p:cNvPr>
          <p:cNvSpPr/>
          <p:nvPr/>
        </p:nvSpPr>
        <p:spPr>
          <a:xfrm>
            <a:off x="11770659" y="6715439"/>
            <a:ext cx="421341" cy="142561"/>
          </a:xfrm>
          <a:prstGeom prst="rect">
            <a:avLst/>
          </a:prstGeom>
          <a:solidFill>
            <a:srgbClr val="00B4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37BE2B1-3C9B-A88B-D3F3-B40CAC1E7F41}"/>
              </a:ext>
            </a:extLst>
          </p:cNvPr>
          <p:cNvSpPr txBox="1"/>
          <p:nvPr/>
        </p:nvSpPr>
        <p:spPr>
          <a:xfrm>
            <a:off x="160493" y="410730"/>
            <a:ext cx="109825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Times New Roman" panose="02020603050405020304" pitchFamily="18" charset="0"/>
                <a:ea typeface="KoPub돋움체 Bold" panose="02020603020101020101" pitchFamily="18" charset="-127"/>
                <a:cs typeface="Times New Roman" panose="02020603050405020304" pitchFamily="18" charset="0"/>
              </a:rPr>
              <a:t>Ⅳ. Empirical Result : Rolling Correlation of ETFs – Remark (With Bond)</a:t>
            </a:r>
            <a:endParaRPr lang="ko-KR" altLang="en-US" sz="2800" dirty="0">
              <a:latin typeface="Times New Roman" panose="02020603050405020304" pitchFamily="18" charset="0"/>
              <a:ea typeface="KoPub돋움체 Bold" panose="0202060302010102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6F6CC05E-4A33-5627-2C20-AF7381A2A455}"/>
              </a:ext>
            </a:extLst>
          </p:cNvPr>
          <p:cNvSpPr/>
          <p:nvPr/>
        </p:nvSpPr>
        <p:spPr>
          <a:xfrm>
            <a:off x="-495300" y="6720241"/>
            <a:ext cx="12192000" cy="145518"/>
          </a:xfrm>
          <a:prstGeom prst="rect">
            <a:avLst/>
          </a:prstGeom>
          <a:solidFill>
            <a:srgbClr val="787272">
              <a:alpha val="9372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60493" y="1999326"/>
            <a:ext cx="21588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Ticker</a:t>
            </a:r>
          </a:p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BIL : 1~3M Bond</a:t>
            </a:r>
          </a:p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SHY : 1~3Y Bond</a:t>
            </a:r>
          </a:p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TLT : 20Y+ Bond</a:t>
            </a:r>
          </a:p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GLD : Gold</a:t>
            </a:r>
          </a:p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GSG : Commodity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0" y="6343703"/>
            <a:ext cx="3560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Note) Window Size : 6 Month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0179" y="1796612"/>
            <a:ext cx="9699006" cy="4220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759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872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1C7856BB-0D6C-26FD-93EE-B2D5A56B6F2D}"/>
              </a:ext>
            </a:extLst>
          </p:cNvPr>
          <p:cNvSpPr/>
          <p:nvPr/>
        </p:nvSpPr>
        <p:spPr>
          <a:xfrm>
            <a:off x="-1" y="557482"/>
            <a:ext cx="180975" cy="1719239"/>
          </a:xfrm>
          <a:prstGeom prst="rect">
            <a:avLst/>
          </a:prstGeom>
          <a:solidFill>
            <a:srgbClr val="E4A1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1837B4D-94F0-BEA1-7249-FA82218FBAF0}"/>
              </a:ext>
            </a:extLst>
          </p:cNvPr>
          <p:cNvSpPr/>
          <p:nvPr/>
        </p:nvSpPr>
        <p:spPr>
          <a:xfrm>
            <a:off x="-1" y="1981200"/>
            <a:ext cx="180975" cy="295521"/>
          </a:xfrm>
          <a:prstGeom prst="rect">
            <a:avLst/>
          </a:prstGeom>
          <a:solidFill>
            <a:srgbClr val="00B4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37BE2B1-3C9B-A88B-D3F3-B40CAC1E7F41}"/>
              </a:ext>
            </a:extLst>
          </p:cNvPr>
          <p:cNvSpPr txBox="1"/>
          <p:nvPr/>
        </p:nvSpPr>
        <p:spPr>
          <a:xfrm>
            <a:off x="704849" y="1750367"/>
            <a:ext cx="32497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ECECEC"/>
                </a:solidFill>
                <a:latin typeface="Times New Roman" panose="02020603050405020304" pitchFamily="18" charset="0"/>
                <a:ea typeface="KoPub돋움체 Bold" panose="02020603020101020101" pitchFamily="18" charset="-127"/>
                <a:cs typeface="Times New Roman" panose="02020603050405020304" pitchFamily="18" charset="0"/>
              </a:rPr>
              <a:t>Ⅳ. Empirical Result </a:t>
            </a:r>
            <a:endParaRPr lang="ko-KR" altLang="en-US" sz="2400" dirty="0">
              <a:solidFill>
                <a:srgbClr val="ECECEC"/>
              </a:solidFill>
              <a:latin typeface="Times New Roman" panose="02020603050405020304" pitchFamily="18" charset="0"/>
              <a:ea typeface="KoPub돋움체 Bold" panose="02020603020101020101" pitchFamily="18" charset="-127"/>
              <a:cs typeface="Times New Roman" panose="02020603050405020304" pitchFamily="18" charset="0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635B5E9-8C79-30B1-003A-C0E1D4DA21E7}"/>
              </a:ext>
            </a:extLst>
          </p:cNvPr>
          <p:cNvCxnSpPr>
            <a:cxnSpLocks/>
          </p:cNvCxnSpPr>
          <p:nvPr/>
        </p:nvCxnSpPr>
        <p:spPr>
          <a:xfrm>
            <a:off x="546099" y="2276721"/>
            <a:ext cx="3115236" cy="0"/>
          </a:xfrm>
          <a:prstGeom prst="line">
            <a:avLst/>
          </a:prstGeom>
          <a:ln w="12700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1635B5E9-8C79-30B1-003A-C0E1D4DA21E7}"/>
              </a:ext>
            </a:extLst>
          </p:cNvPr>
          <p:cNvCxnSpPr>
            <a:cxnSpLocks/>
          </p:cNvCxnSpPr>
          <p:nvPr/>
        </p:nvCxnSpPr>
        <p:spPr>
          <a:xfrm>
            <a:off x="8534399" y="3205307"/>
            <a:ext cx="3115236" cy="0"/>
          </a:xfrm>
          <a:prstGeom prst="line">
            <a:avLst/>
          </a:prstGeom>
          <a:ln w="12700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37BE2B1-3C9B-A88B-D3F3-B40CAC1E7F41}"/>
              </a:ext>
            </a:extLst>
          </p:cNvPr>
          <p:cNvSpPr txBox="1"/>
          <p:nvPr/>
        </p:nvSpPr>
        <p:spPr>
          <a:xfrm>
            <a:off x="8534399" y="3492206"/>
            <a:ext cx="3249706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900" dirty="0">
                <a:solidFill>
                  <a:schemeClr val="bg1"/>
                </a:solidFill>
                <a:latin typeface="Times New Roman" panose="02020603050405020304" pitchFamily="18" charset="0"/>
                <a:ea typeface="KoPub돋움체 Bold" panose="02020603020101020101" pitchFamily="18" charset="-127"/>
                <a:cs typeface="Times New Roman" panose="02020603050405020304" pitchFamily="18" charset="0"/>
              </a:rPr>
              <a:t>Ⅰ. SLSQP - S&amp;P500</a:t>
            </a:r>
            <a:endParaRPr lang="ko-KR" altLang="en-US" sz="1900" dirty="0">
              <a:solidFill>
                <a:schemeClr val="bg1"/>
              </a:solidFill>
              <a:latin typeface="Times New Roman" panose="02020603050405020304" pitchFamily="18" charset="0"/>
              <a:ea typeface="KoPub돋움체 Bold" panose="0202060302010102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4C692C4-6A3F-5F40-765D-50ECF67F5301}"/>
              </a:ext>
            </a:extLst>
          </p:cNvPr>
          <p:cNvSpPr txBox="1"/>
          <p:nvPr/>
        </p:nvSpPr>
        <p:spPr>
          <a:xfrm>
            <a:off x="8534399" y="3969896"/>
            <a:ext cx="2800459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900" dirty="0">
                <a:solidFill>
                  <a:schemeClr val="bg1"/>
                </a:solidFill>
                <a:latin typeface="Times New Roman" panose="02020603050405020304" pitchFamily="18" charset="0"/>
                <a:ea typeface="KoPub돋움체 Bold" panose="02020603020101020101" pitchFamily="18" charset="-127"/>
                <a:cs typeface="Times New Roman" panose="02020603050405020304" pitchFamily="18" charset="0"/>
              </a:rPr>
              <a:t>Ⅱ. SLSQP - ETFs</a:t>
            </a:r>
            <a:endParaRPr lang="ko-KR" altLang="en-US" sz="1900" dirty="0">
              <a:solidFill>
                <a:schemeClr val="bg1"/>
              </a:solidFill>
              <a:latin typeface="Times New Roman" panose="02020603050405020304" pitchFamily="18" charset="0"/>
              <a:ea typeface="KoPub돋움체 Bold" panose="0202060302010102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D01FF59-6D2E-D7DE-D5D5-2B6ACB5FE702}"/>
              </a:ext>
            </a:extLst>
          </p:cNvPr>
          <p:cNvSpPr txBox="1"/>
          <p:nvPr/>
        </p:nvSpPr>
        <p:spPr>
          <a:xfrm>
            <a:off x="8534398" y="4471858"/>
            <a:ext cx="2800459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900" dirty="0">
                <a:solidFill>
                  <a:schemeClr val="bg1"/>
                </a:solidFill>
                <a:latin typeface="Times New Roman" panose="02020603050405020304" pitchFamily="18" charset="0"/>
                <a:ea typeface="KoPub돋움체 Bold" panose="02020603020101020101" pitchFamily="18" charset="-127"/>
                <a:cs typeface="Times New Roman" panose="02020603050405020304" pitchFamily="18" charset="0"/>
              </a:rPr>
              <a:t>Ⅲ. Assets Correlation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E0B7194-34C2-D647-4ED7-DE354E995C7B}"/>
              </a:ext>
            </a:extLst>
          </p:cNvPr>
          <p:cNvSpPr txBox="1"/>
          <p:nvPr/>
        </p:nvSpPr>
        <p:spPr>
          <a:xfrm>
            <a:off x="8534399" y="4973821"/>
            <a:ext cx="3165654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900" dirty="0">
                <a:solidFill>
                  <a:srgbClr val="00B0F0"/>
                </a:solidFill>
                <a:latin typeface="Times New Roman" panose="02020603050405020304" pitchFamily="18" charset="0"/>
                <a:ea typeface="KoPub돋움체 Bold" panose="02020603020101020101" pitchFamily="18" charset="-127"/>
                <a:cs typeface="Times New Roman" panose="02020603050405020304" pitchFamily="18" charset="0"/>
              </a:rPr>
              <a:t>Ⅳ. Deep Learning - ETFs</a:t>
            </a:r>
            <a:endParaRPr lang="ko-KR" altLang="en-US" sz="1900" dirty="0">
              <a:solidFill>
                <a:srgbClr val="00B0F0"/>
              </a:solidFill>
              <a:latin typeface="Times New Roman" panose="02020603050405020304" pitchFamily="18" charset="0"/>
              <a:ea typeface="KoPub돋움체 Bold" panose="02020603020101020101" pitchFamily="18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435430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/>
          <p:nvPr/>
        </p:nvSpPr>
        <p:spPr>
          <a:xfrm>
            <a:off x="-1" y="6715437"/>
            <a:ext cx="12192000" cy="145518"/>
          </a:xfrm>
          <a:prstGeom prst="rect">
            <a:avLst/>
          </a:prstGeom>
          <a:solidFill>
            <a:srgbClr val="787272">
              <a:alpha val="9333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5" name="Google Shape;85;p1"/>
          <p:cNvSpPr txBox="1"/>
          <p:nvPr/>
        </p:nvSpPr>
        <p:spPr>
          <a:xfrm>
            <a:off x="287069" y="525274"/>
            <a:ext cx="20127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</a:t>
            </a:r>
            <a:r>
              <a:rPr lang="en-US" sz="2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LSTM </a:t>
            </a: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86" name="Google Shape;86;p1"/>
          <p:cNvCxnSpPr/>
          <p:nvPr/>
        </p:nvCxnSpPr>
        <p:spPr>
          <a:xfrm>
            <a:off x="0" y="1102659"/>
            <a:ext cx="12192000" cy="0"/>
          </a:xfrm>
          <a:prstGeom prst="straightConnector1">
            <a:avLst/>
          </a:prstGeom>
          <a:noFill/>
          <a:ln w="19050" cap="flat" cmpd="sng">
            <a:solidFill>
              <a:srgbClr val="78727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87" name="Google Shape;87;p1"/>
          <p:cNvSpPr/>
          <p:nvPr/>
        </p:nvSpPr>
        <p:spPr>
          <a:xfrm>
            <a:off x="11530629" y="6715439"/>
            <a:ext cx="421341" cy="142561"/>
          </a:xfrm>
          <a:prstGeom prst="rect">
            <a:avLst/>
          </a:prstGeom>
          <a:solidFill>
            <a:srgbClr val="E4A11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8" name="Google Shape;88;p1"/>
          <p:cNvSpPr/>
          <p:nvPr/>
        </p:nvSpPr>
        <p:spPr>
          <a:xfrm>
            <a:off x="11770659" y="6715439"/>
            <a:ext cx="421341" cy="142561"/>
          </a:xfrm>
          <a:prstGeom prst="rect">
            <a:avLst/>
          </a:prstGeom>
          <a:solidFill>
            <a:srgbClr val="00B4D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89" name="Google Shape;89;p1"/>
          <p:cNvGrpSpPr/>
          <p:nvPr/>
        </p:nvGrpSpPr>
        <p:grpSpPr>
          <a:xfrm>
            <a:off x="3803073" y="2227045"/>
            <a:ext cx="3925454" cy="3205018"/>
            <a:chOff x="5126182" y="2096655"/>
            <a:chExt cx="3925454" cy="3205018"/>
          </a:xfrm>
        </p:grpSpPr>
        <p:cxnSp>
          <p:nvCxnSpPr>
            <p:cNvPr id="90" name="Google Shape;90;p1"/>
            <p:cNvCxnSpPr/>
            <p:nvPr/>
          </p:nvCxnSpPr>
          <p:spPr>
            <a:xfrm>
              <a:off x="5153891" y="2660073"/>
              <a:ext cx="0" cy="1921163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1" name="Google Shape;91;p1"/>
            <p:cNvCxnSpPr/>
            <p:nvPr/>
          </p:nvCxnSpPr>
          <p:spPr>
            <a:xfrm>
              <a:off x="5126182" y="4590473"/>
              <a:ext cx="2678545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2" name="Google Shape;92;p1"/>
            <p:cNvCxnSpPr/>
            <p:nvPr/>
          </p:nvCxnSpPr>
          <p:spPr>
            <a:xfrm flipH="1">
              <a:off x="7435273" y="4581236"/>
              <a:ext cx="406400" cy="720437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3" name="Google Shape;93;p1"/>
            <p:cNvCxnSpPr/>
            <p:nvPr/>
          </p:nvCxnSpPr>
          <p:spPr>
            <a:xfrm>
              <a:off x="5153891" y="2660073"/>
              <a:ext cx="849745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4" name="Google Shape;94;p1"/>
            <p:cNvCxnSpPr/>
            <p:nvPr/>
          </p:nvCxnSpPr>
          <p:spPr>
            <a:xfrm>
              <a:off x="5624945" y="2128861"/>
              <a:ext cx="378691" cy="535709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5" name="Google Shape;95;p1"/>
            <p:cNvCxnSpPr/>
            <p:nvPr/>
          </p:nvCxnSpPr>
          <p:spPr>
            <a:xfrm flipH="1">
              <a:off x="6696364" y="2096655"/>
              <a:ext cx="258618" cy="563418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6" name="Google Shape;96;p1"/>
            <p:cNvCxnSpPr/>
            <p:nvPr/>
          </p:nvCxnSpPr>
          <p:spPr>
            <a:xfrm>
              <a:off x="6677891" y="2660073"/>
              <a:ext cx="2373745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7" name="Google Shape;97;p1"/>
            <p:cNvCxnSpPr/>
            <p:nvPr/>
          </p:nvCxnSpPr>
          <p:spPr>
            <a:xfrm>
              <a:off x="9051636" y="2660073"/>
              <a:ext cx="0" cy="1921163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8" name="Google Shape;98;p1"/>
            <p:cNvCxnSpPr/>
            <p:nvPr/>
          </p:nvCxnSpPr>
          <p:spPr>
            <a:xfrm>
              <a:off x="8331200" y="4581236"/>
              <a:ext cx="720436" cy="9237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9" name="Google Shape;99;p1"/>
            <p:cNvCxnSpPr/>
            <p:nvPr/>
          </p:nvCxnSpPr>
          <p:spPr>
            <a:xfrm>
              <a:off x="8303491" y="4576618"/>
              <a:ext cx="452582" cy="581405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00" name="Google Shape;100;p1"/>
          <p:cNvSpPr txBox="1"/>
          <p:nvPr/>
        </p:nvSpPr>
        <p:spPr>
          <a:xfrm>
            <a:off x="5068455" y="3409173"/>
            <a:ext cx="20127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LSTM </a:t>
            </a:r>
            <a:endParaRPr sz="3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1" name="Google Shape;101;p1"/>
          <p:cNvSpPr txBox="1"/>
          <p:nvPr/>
        </p:nvSpPr>
        <p:spPr>
          <a:xfrm>
            <a:off x="6227248" y="5552187"/>
            <a:ext cx="20127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weight </a:t>
            </a:r>
            <a:endParaRPr sz="3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2" name="Google Shape;102;p1"/>
          <p:cNvSpPr txBox="1"/>
          <p:nvPr/>
        </p:nvSpPr>
        <p:spPr>
          <a:xfrm>
            <a:off x="4505778" y="1605256"/>
            <a:ext cx="20127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</a:t>
            </a:r>
            <a:endParaRPr sz="3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"/>
          <p:cNvSpPr/>
          <p:nvPr/>
        </p:nvSpPr>
        <p:spPr>
          <a:xfrm>
            <a:off x="-1" y="6715437"/>
            <a:ext cx="12192000" cy="145518"/>
          </a:xfrm>
          <a:prstGeom prst="rect">
            <a:avLst/>
          </a:prstGeom>
          <a:solidFill>
            <a:srgbClr val="787272">
              <a:alpha val="9333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8" name="Google Shape;108;p2"/>
          <p:cNvSpPr txBox="1"/>
          <p:nvPr/>
        </p:nvSpPr>
        <p:spPr>
          <a:xfrm>
            <a:off x="287069" y="525274"/>
            <a:ext cx="53307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V. LSTM - Hyperparameter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09" name="Google Shape;109;p2"/>
          <p:cNvCxnSpPr/>
          <p:nvPr/>
        </p:nvCxnSpPr>
        <p:spPr>
          <a:xfrm>
            <a:off x="0" y="1102659"/>
            <a:ext cx="12192000" cy="0"/>
          </a:xfrm>
          <a:prstGeom prst="straightConnector1">
            <a:avLst/>
          </a:prstGeom>
          <a:noFill/>
          <a:ln w="19050" cap="flat" cmpd="sng">
            <a:solidFill>
              <a:srgbClr val="78727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0" name="Google Shape;110;p2"/>
          <p:cNvSpPr/>
          <p:nvPr/>
        </p:nvSpPr>
        <p:spPr>
          <a:xfrm>
            <a:off x="11530629" y="6715439"/>
            <a:ext cx="421341" cy="142561"/>
          </a:xfrm>
          <a:prstGeom prst="rect">
            <a:avLst/>
          </a:prstGeom>
          <a:solidFill>
            <a:srgbClr val="E4A11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1" name="Google Shape;111;p2"/>
          <p:cNvSpPr/>
          <p:nvPr/>
        </p:nvSpPr>
        <p:spPr>
          <a:xfrm>
            <a:off x="11770659" y="6715439"/>
            <a:ext cx="421341" cy="142561"/>
          </a:xfrm>
          <a:prstGeom prst="rect">
            <a:avLst/>
          </a:prstGeom>
          <a:solidFill>
            <a:srgbClr val="00B4D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2" name="Google Shape;112;p2"/>
          <p:cNvSpPr txBox="1"/>
          <p:nvPr/>
        </p:nvSpPr>
        <p:spPr>
          <a:xfrm>
            <a:off x="645377" y="2793053"/>
            <a:ext cx="2726445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Hyperparameter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3" name="Google Shape;113;p2"/>
          <p:cNvSpPr txBox="1"/>
          <p:nvPr/>
        </p:nvSpPr>
        <p:spPr>
          <a:xfrm>
            <a:off x="3575022" y="1808168"/>
            <a:ext cx="3620105" cy="40934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Number of Hidden Layers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 Epoch</a:t>
            </a:r>
            <a:endParaRPr sz="20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Look Back Window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Number of  Nodes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4" name="Google Shape;114;p2"/>
          <p:cNvSpPr/>
          <p:nvPr/>
        </p:nvSpPr>
        <p:spPr>
          <a:xfrm>
            <a:off x="3104800" y="2853114"/>
            <a:ext cx="3707018" cy="693829"/>
          </a:xfrm>
          <a:prstGeom prst="chevron">
            <a:avLst>
              <a:gd name="adj" fmla="val 50000"/>
            </a:avLst>
          </a:prstGeom>
          <a:noFill/>
          <a:ln w="19050" cap="flat" cmpd="sng">
            <a:solidFill>
              <a:srgbClr val="00B4D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5" name="Google Shape;115;p2"/>
          <p:cNvSpPr/>
          <p:nvPr/>
        </p:nvSpPr>
        <p:spPr>
          <a:xfrm>
            <a:off x="3104800" y="1692359"/>
            <a:ext cx="3707018" cy="693829"/>
          </a:xfrm>
          <a:prstGeom prst="chevron">
            <a:avLst>
              <a:gd name="adj" fmla="val 50000"/>
            </a:avLst>
          </a:prstGeom>
          <a:noFill/>
          <a:ln w="19050" cap="flat" cmpd="sng">
            <a:solidFill>
              <a:srgbClr val="00B4D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6" name="Google Shape;116;p2"/>
          <p:cNvSpPr/>
          <p:nvPr/>
        </p:nvSpPr>
        <p:spPr>
          <a:xfrm>
            <a:off x="3104800" y="4094170"/>
            <a:ext cx="3707018" cy="693829"/>
          </a:xfrm>
          <a:prstGeom prst="chevron">
            <a:avLst>
              <a:gd name="adj" fmla="val 50000"/>
            </a:avLst>
          </a:prstGeom>
          <a:noFill/>
          <a:ln w="19050" cap="flat" cmpd="sng">
            <a:solidFill>
              <a:srgbClr val="00B4D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7" name="Google Shape;117;p2"/>
          <p:cNvSpPr/>
          <p:nvPr/>
        </p:nvSpPr>
        <p:spPr>
          <a:xfrm>
            <a:off x="3104800" y="5323576"/>
            <a:ext cx="3707018" cy="693829"/>
          </a:xfrm>
          <a:prstGeom prst="chevron">
            <a:avLst>
              <a:gd name="adj" fmla="val 50000"/>
            </a:avLst>
          </a:prstGeom>
          <a:noFill/>
          <a:ln w="19050" cap="flat" cmpd="sng">
            <a:solidFill>
              <a:srgbClr val="00B4D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TextBox 225"/>
          <p:cNvSpPr txBox="1"/>
          <p:nvPr/>
        </p:nvSpPr>
        <p:spPr>
          <a:xfrm>
            <a:off x="271167" y="4240205"/>
            <a:ext cx="8002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맑은 고딕" panose="020B0503020000020004" pitchFamily="50" charset="-127"/>
              </a:rPr>
              <a:t>∙ 최적화 방법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(Optimization Method) : How to Find Optimal Solution?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0" name="평행 사변형 69">
            <a:extLst>
              <a:ext uri="{FF2B5EF4-FFF2-40B4-BE49-F238E27FC236}">
                <a16:creationId xmlns:a16="http://schemas.microsoft.com/office/drawing/2014/main" id="{34639A50-B944-FC2D-D72A-8EC768B44A45}"/>
              </a:ext>
            </a:extLst>
          </p:cNvPr>
          <p:cNvSpPr/>
          <p:nvPr/>
        </p:nvSpPr>
        <p:spPr>
          <a:xfrm>
            <a:off x="517913" y="1656747"/>
            <a:ext cx="1884752" cy="121603"/>
          </a:xfrm>
          <a:prstGeom prst="parallelogram">
            <a:avLst/>
          </a:prstGeom>
          <a:solidFill>
            <a:srgbClr val="E4A114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71167" y="1490485"/>
            <a:ext cx="47233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맑은 고딕" panose="020B0503020000020004" pitchFamily="50" charset="-127"/>
              </a:rPr>
              <a:t>∙ </a:t>
            </a:r>
            <a:r>
              <a:rPr lang="ko-KR" altLang="en-US" dirty="0"/>
              <a:t>포트폴리오 최적화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(Portfolio Optimization) 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F6CC05E-4A33-5627-2C20-AF7381A2A455}"/>
              </a:ext>
            </a:extLst>
          </p:cNvPr>
          <p:cNvSpPr/>
          <p:nvPr/>
        </p:nvSpPr>
        <p:spPr>
          <a:xfrm>
            <a:off x="-1" y="6715437"/>
            <a:ext cx="12192000" cy="145518"/>
          </a:xfrm>
          <a:prstGeom prst="rect">
            <a:avLst/>
          </a:prstGeom>
          <a:solidFill>
            <a:srgbClr val="787272">
              <a:alpha val="9372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35840D0-B421-8A55-DF68-C3345DBE3F36}"/>
              </a:ext>
            </a:extLst>
          </p:cNvPr>
          <p:cNvCxnSpPr>
            <a:cxnSpLocks/>
          </p:cNvCxnSpPr>
          <p:nvPr/>
        </p:nvCxnSpPr>
        <p:spPr>
          <a:xfrm>
            <a:off x="0" y="1102659"/>
            <a:ext cx="12192000" cy="0"/>
          </a:xfrm>
          <a:prstGeom prst="line">
            <a:avLst/>
          </a:prstGeom>
          <a:ln w="19050">
            <a:solidFill>
              <a:srgbClr val="7872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28D2697A-0D69-4C96-FC47-E3398DA1D295}"/>
              </a:ext>
            </a:extLst>
          </p:cNvPr>
          <p:cNvSpPr/>
          <p:nvPr/>
        </p:nvSpPr>
        <p:spPr>
          <a:xfrm>
            <a:off x="11530629" y="6715439"/>
            <a:ext cx="421341" cy="142561"/>
          </a:xfrm>
          <a:prstGeom prst="rect">
            <a:avLst/>
          </a:prstGeom>
          <a:solidFill>
            <a:srgbClr val="E4A1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D2612890-567F-B0DC-CE68-D49D1A81FDD5}"/>
              </a:ext>
            </a:extLst>
          </p:cNvPr>
          <p:cNvSpPr/>
          <p:nvPr/>
        </p:nvSpPr>
        <p:spPr>
          <a:xfrm>
            <a:off x="11770659" y="6715439"/>
            <a:ext cx="421341" cy="142561"/>
          </a:xfrm>
          <a:prstGeom prst="rect">
            <a:avLst/>
          </a:prstGeom>
          <a:solidFill>
            <a:srgbClr val="00B4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cxnSp>
        <p:nvCxnSpPr>
          <p:cNvPr id="22" name="직선 화살표 연결선 21"/>
          <p:cNvCxnSpPr/>
          <p:nvPr/>
        </p:nvCxnSpPr>
        <p:spPr>
          <a:xfrm flipV="1">
            <a:off x="5105926" y="1700289"/>
            <a:ext cx="1101483" cy="12614"/>
          </a:xfrm>
          <a:prstGeom prst="straightConnector1">
            <a:avLst/>
          </a:prstGeom>
          <a:ln w="9525" cap="flat" cmpd="sng" algn="ctr">
            <a:solidFill>
              <a:srgbClr val="00B4D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6318819" y="1494572"/>
            <a:ext cx="5543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자산 배분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(Asset Allocation) / Long-Only Portfolio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5" name="TextBox 224"/>
          <p:cNvSpPr txBox="1"/>
          <p:nvPr/>
        </p:nvSpPr>
        <p:spPr>
          <a:xfrm>
            <a:off x="674413" y="1905377"/>
            <a:ext cx="9545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Define Object Function</a:t>
            </a:r>
          </a:p>
          <a:p>
            <a:endParaRPr lang="en-US" altLang="ko-KR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2.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Estimate Expected Return and Covariance Matrix</a:t>
            </a:r>
          </a:p>
          <a:p>
            <a:endParaRPr lang="en-US" altLang="ko-KR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3.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Find Weight Vector(Optimal Solutions) that Maximize or Minimize the Object Function</a:t>
            </a:r>
          </a:p>
          <a:p>
            <a:endParaRPr lang="en-US" altLang="ko-KR" dirty="0">
              <a:latin typeface="+mn-ea"/>
            </a:endParaRPr>
          </a:p>
        </p:txBody>
      </p: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F06E3BD2-3FC4-BAD9-A5B5-6AD268D48045}"/>
              </a:ext>
            </a:extLst>
          </p:cNvPr>
          <p:cNvCxnSpPr>
            <a:cxnSpLocks/>
          </p:cNvCxnSpPr>
          <p:nvPr/>
        </p:nvCxnSpPr>
        <p:spPr>
          <a:xfrm flipH="1">
            <a:off x="271167" y="4034466"/>
            <a:ext cx="7396480" cy="18990"/>
          </a:xfrm>
          <a:prstGeom prst="line">
            <a:avLst/>
          </a:prstGeom>
          <a:ln w="12700">
            <a:solidFill>
              <a:srgbClr val="00B4D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평행 사변형 70">
            <a:extLst>
              <a:ext uri="{FF2B5EF4-FFF2-40B4-BE49-F238E27FC236}">
                <a16:creationId xmlns:a16="http://schemas.microsoft.com/office/drawing/2014/main" id="{34639A50-B944-FC2D-D72A-8EC768B44A45}"/>
              </a:ext>
            </a:extLst>
          </p:cNvPr>
          <p:cNvSpPr/>
          <p:nvPr/>
        </p:nvSpPr>
        <p:spPr>
          <a:xfrm>
            <a:off x="517913" y="4461564"/>
            <a:ext cx="1216294" cy="82530"/>
          </a:xfrm>
          <a:prstGeom prst="parallelogram">
            <a:avLst/>
          </a:prstGeom>
          <a:solidFill>
            <a:srgbClr val="E4A114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7" name="TextBox 236"/>
          <p:cNvSpPr txBox="1"/>
          <p:nvPr/>
        </p:nvSpPr>
        <p:spPr>
          <a:xfrm>
            <a:off x="674413" y="4669090"/>
            <a:ext cx="36260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SLSQP </a:t>
            </a:r>
          </a:p>
          <a:p>
            <a:pPr marL="342900" indent="-342900">
              <a:buAutoNum type="arabicPeriod"/>
            </a:pPr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Deep Learning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37BE2B1-3C9B-A88B-D3F3-B40CAC1E7F41}"/>
              </a:ext>
            </a:extLst>
          </p:cNvPr>
          <p:cNvSpPr txBox="1"/>
          <p:nvPr/>
        </p:nvSpPr>
        <p:spPr>
          <a:xfrm>
            <a:off x="154145" y="548075"/>
            <a:ext cx="61646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Times New Roman" panose="02020603050405020304" pitchFamily="18" charset="0"/>
                <a:ea typeface="KoPub돋움체 Bold" panose="02020603020101020101" pitchFamily="18" charset="-127"/>
                <a:cs typeface="Times New Roman" panose="02020603050405020304" pitchFamily="18" charset="0"/>
              </a:rPr>
              <a:t>Ⅰ</a:t>
            </a:r>
            <a:r>
              <a:rPr lang="en-US" altLang="ko-KR" sz="2800" dirty="0">
                <a:latin typeface="+mj-lt"/>
                <a:ea typeface="KoPub돋움체 Bold" panose="02020603020101020101" pitchFamily="18" charset="-127"/>
              </a:rPr>
              <a:t>. </a:t>
            </a:r>
            <a:r>
              <a:rPr lang="en-US" altLang="ko-KR" sz="2800" dirty="0">
                <a:latin typeface="Times New Roman" panose="02020603050405020304" pitchFamily="18" charset="0"/>
                <a:ea typeface="KoPub돋움체 Bold" panose="02020603020101020101" pitchFamily="18" charset="-127"/>
                <a:cs typeface="Times New Roman" panose="02020603050405020304" pitchFamily="18" charset="0"/>
              </a:rPr>
              <a:t>Project Description : Blueprint</a:t>
            </a:r>
            <a:endParaRPr lang="ko-KR" altLang="en-US" sz="2800" dirty="0">
              <a:latin typeface="Times New Roman" panose="02020603050405020304" pitchFamily="18" charset="0"/>
              <a:ea typeface="KoPub돋움체 Bold" panose="02020603020101020101" pitchFamily="18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0672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"/>
          <p:cNvSpPr/>
          <p:nvPr/>
        </p:nvSpPr>
        <p:spPr>
          <a:xfrm>
            <a:off x="-1" y="6715437"/>
            <a:ext cx="12192000" cy="145518"/>
          </a:xfrm>
          <a:prstGeom prst="rect">
            <a:avLst/>
          </a:prstGeom>
          <a:solidFill>
            <a:srgbClr val="787272">
              <a:alpha val="9333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3" name="Google Shape;123;p3"/>
          <p:cNvSpPr txBox="1"/>
          <p:nvPr/>
        </p:nvSpPr>
        <p:spPr>
          <a:xfrm>
            <a:off x="287069" y="525274"/>
            <a:ext cx="53307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V. LSTM - Hyperparameter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24" name="Google Shape;124;p3"/>
          <p:cNvCxnSpPr/>
          <p:nvPr/>
        </p:nvCxnSpPr>
        <p:spPr>
          <a:xfrm>
            <a:off x="0" y="1102659"/>
            <a:ext cx="12192000" cy="0"/>
          </a:xfrm>
          <a:prstGeom prst="straightConnector1">
            <a:avLst/>
          </a:prstGeom>
          <a:noFill/>
          <a:ln w="19050" cap="flat" cmpd="sng">
            <a:solidFill>
              <a:srgbClr val="78727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25" name="Google Shape;125;p3"/>
          <p:cNvSpPr/>
          <p:nvPr/>
        </p:nvSpPr>
        <p:spPr>
          <a:xfrm>
            <a:off x="11530629" y="6715439"/>
            <a:ext cx="421341" cy="142561"/>
          </a:xfrm>
          <a:prstGeom prst="rect">
            <a:avLst/>
          </a:prstGeom>
          <a:solidFill>
            <a:srgbClr val="E4A11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6" name="Google Shape;126;p3"/>
          <p:cNvSpPr/>
          <p:nvPr/>
        </p:nvSpPr>
        <p:spPr>
          <a:xfrm>
            <a:off x="11770659" y="6715439"/>
            <a:ext cx="421341" cy="142561"/>
          </a:xfrm>
          <a:prstGeom prst="rect">
            <a:avLst/>
          </a:prstGeom>
          <a:solidFill>
            <a:srgbClr val="00B4D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7" name="Google Shape;127;p3"/>
          <p:cNvSpPr txBox="1"/>
          <p:nvPr/>
        </p:nvSpPr>
        <p:spPr>
          <a:xfrm>
            <a:off x="645377" y="2793053"/>
            <a:ext cx="2726445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Hyperparameter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8" name="Google Shape;128;p3"/>
          <p:cNvSpPr txBox="1"/>
          <p:nvPr/>
        </p:nvSpPr>
        <p:spPr>
          <a:xfrm>
            <a:off x="3575022" y="1808168"/>
            <a:ext cx="3620105" cy="40934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Number of Hidden Layers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 Epoch</a:t>
            </a:r>
            <a:endParaRPr sz="20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Look Back Window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Number of  Nodes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9" name="Google Shape;129;p3"/>
          <p:cNvSpPr/>
          <p:nvPr/>
        </p:nvSpPr>
        <p:spPr>
          <a:xfrm>
            <a:off x="3104800" y="2853114"/>
            <a:ext cx="3707018" cy="693829"/>
          </a:xfrm>
          <a:prstGeom prst="chevron">
            <a:avLst>
              <a:gd name="adj" fmla="val 50000"/>
            </a:avLst>
          </a:prstGeom>
          <a:noFill/>
          <a:ln w="19050" cap="flat" cmpd="sng">
            <a:solidFill>
              <a:srgbClr val="00B4D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0" name="Google Shape;130;p3"/>
          <p:cNvSpPr/>
          <p:nvPr/>
        </p:nvSpPr>
        <p:spPr>
          <a:xfrm>
            <a:off x="3104800" y="1692359"/>
            <a:ext cx="3707018" cy="693829"/>
          </a:xfrm>
          <a:prstGeom prst="chevron">
            <a:avLst>
              <a:gd name="adj" fmla="val 50000"/>
            </a:avLst>
          </a:prstGeom>
          <a:noFill/>
          <a:ln w="19050" cap="flat" cmpd="sng">
            <a:solidFill>
              <a:srgbClr val="00B4D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1" name="Google Shape;131;p3"/>
          <p:cNvSpPr/>
          <p:nvPr/>
        </p:nvSpPr>
        <p:spPr>
          <a:xfrm>
            <a:off x="3104800" y="4094170"/>
            <a:ext cx="3707018" cy="693829"/>
          </a:xfrm>
          <a:prstGeom prst="chevron">
            <a:avLst>
              <a:gd name="adj" fmla="val 50000"/>
            </a:avLst>
          </a:prstGeom>
          <a:noFill/>
          <a:ln w="19050" cap="flat" cmpd="sng">
            <a:solidFill>
              <a:srgbClr val="00B4D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2" name="Google Shape;132;p3"/>
          <p:cNvSpPr/>
          <p:nvPr/>
        </p:nvSpPr>
        <p:spPr>
          <a:xfrm>
            <a:off x="3104800" y="5323576"/>
            <a:ext cx="3707018" cy="693829"/>
          </a:xfrm>
          <a:prstGeom prst="chevron">
            <a:avLst>
              <a:gd name="adj" fmla="val 50000"/>
            </a:avLst>
          </a:prstGeom>
          <a:noFill/>
          <a:ln w="19050" cap="flat" cmpd="sng">
            <a:solidFill>
              <a:srgbClr val="00B4D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3" name="Google Shape;133;p3"/>
          <p:cNvSpPr txBox="1"/>
          <p:nvPr/>
        </p:nvSpPr>
        <p:spPr>
          <a:xfrm>
            <a:off x="6999350" y="1382428"/>
            <a:ext cx="4686600" cy="15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“hidden_layers”</a:t>
            </a:r>
            <a:r>
              <a:rPr lang="en-US" sz="1800" b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:[</a:t>
            </a:r>
            <a:r>
              <a:rPr lang="en-US" sz="1800">
                <a:solidFill>
                  <a:srgbClr val="098156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-US" sz="1800" b="0">
                <a:solidFill>
                  <a:srgbClr val="098156"/>
                </a:solidFill>
                <a:latin typeface="Courier New"/>
                <a:ea typeface="Courier New"/>
                <a:cs typeface="Courier New"/>
                <a:sym typeface="Courier New"/>
              </a:rPr>
              <a:t> , 2 , 3</a:t>
            </a:r>
            <a:r>
              <a:rPr lang="en-US" sz="1800" b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 sz="1800" b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marR="0" lvl="0" indent="-311150" algn="l" rtl="0"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Char char="●"/>
            </a:pPr>
            <a:r>
              <a:rPr lang="en-US" sz="1300">
                <a:latin typeface="Courier New"/>
                <a:ea typeface="Courier New"/>
                <a:cs typeface="Courier New"/>
                <a:sym typeface="Courier New"/>
              </a:rPr>
              <a:t>1: just </a:t>
            </a:r>
            <a:r>
              <a:rPr lang="en-US" sz="1300" b="1">
                <a:latin typeface="Courier New"/>
                <a:ea typeface="Courier New"/>
                <a:cs typeface="Courier New"/>
                <a:sym typeface="Courier New"/>
              </a:rPr>
              <a:t>approximation</a:t>
            </a:r>
            <a:r>
              <a:rPr lang="en-US" sz="1300">
                <a:latin typeface="Courier New"/>
                <a:ea typeface="Courier New"/>
                <a:cs typeface="Courier New"/>
                <a:sym typeface="Courier New"/>
              </a:rPr>
              <a:t>, but good for </a:t>
            </a:r>
            <a:r>
              <a:rPr lang="en-US" sz="1300" b="1">
                <a:latin typeface="Courier New"/>
                <a:ea typeface="Courier New"/>
                <a:cs typeface="Courier New"/>
                <a:sym typeface="Courier New"/>
              </a:rPr>
              <a:t>small data</a:t>
            </a:r>
            <a:r>
              <a:rPr lang="en-US" sz="1300">
                <a:latin typeface="Courier New"/>
                <a:ea typeface="Courier New"/>
                <a:cs typeface="Courier New"/>
                <a:sym typeface="Courier New"/>
              </a:rPr>
              <a:t> sets</a:t>
            </a:r>
            <a:endParaRPr sz="1300"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marR="0" lvl="0" indent="-311150" algn="l" rtl="0"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Char char="●"/>
            </a:pPr>
            <a:r>
              <a:rPr lang="en-US" sz="1300">
                <a:latin typeface="Courier New"/>
                <a:ea typeface="Courier New"/>
                <a:cs typeface="Courier New"/>
                <a:sym typeface="Courier New"/>
              </a:rPr>
              <a:t>2,3 : better for </a:t>
            </a:r>
            <a:r>
              <a:rPr lang="en-US" sz="1300" b="1">
                <a:latin typeface="Courier New"/>
                <a:ea typeface="Courier New"/>
                <a:cs typeface="Courier New"/>
                <a:sym typeface="Courier New"/>
              </a:rPr>
              <a:t>more complex</a:t>
            </a:r>
            <a:r>
              <a:rPr lang="en-US" sz="1300">
                <a:latin typeface="Courier New"/>
                <a:ea typeface="Courier New"/>
                <a:cs typeface="Courier New"/>
                <a:sym typeface="Courier New"/>
              </a:rPr>
              <a:t> data, but prone to </a:t>
            </a:r>
            <a:r>
              <a:rPr lang="en-US" sz="1300" b="1">
                <a:latin typeface="Courier New"/>
                <a:ea typeface="Courier New"/>
                <a:cs typeface="Courier New"/>
                <a:sym typeface="Courier New"/>
              </a:rPr>
              <a:t>overfitting</a:t>
            </a:r>
            <a:r>
              <a:rPr lang="en-US" sz="1300">
                <a:latin typeface="Courier New"/>
                <a:ea typeface="Courier New"/>
                <a:cs typeface="Courier New"/>
                <a:sym typeface="Courier New"/>
              </a:rPr>
              <a:t> when data is small</a:t>
            </a:r>
            <a:endParaRPr sz="1300"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4" name="Google Shape;134;p3"/>
          <p:cNvSpPr txBox="1"/>
          <p:nvPr/>
        </p:nvSpPr>
        <p:spPr>
          <a:xfrm>
            <a:off x="7015025" y="2975800"/>
            <a:ext cx="5177100" cy="12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"epochs"</a:t>
            </a:r>
            <a:r>
              <a:rPr lang="en-US" sz="1800" b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:[</a:t>
            </a:r>
            <a:r>
              <a:rPr lang="en-US" sz="1800" b="0">
                <a:solidFill>
                  <a:srgbClr val="098156"/>
                </a:solidFill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en-US" sz="1800" b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1800" b="0">
                <a:solidFill>
                  <a:srgbClr val="098156"/>
                </a:solidFill>
                <a:latin typeface="Courier New"/>
                <a:ea typeface="Courier New"/>
                <a:cs typeface="Courier New"/>
                <a:sym typeface="Courier New"/>
              </a:rPr>
              <a:t>6</a:t>
            </a:r>
            <a:r>
              <a:rPr lang="en-US" sz="1800" b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1800" b="0">
                <a:solidFill>
                  <a:srgbClr val="098156"/>
                </a:solidFill>
                <a:latin typeface="Courier New"/>
                <a:ea typeface="Courier New"/>
                <a:cs typeface="Courier New"/>
                <a:sym typeface="Courier New"/>
              </a:rPr>
              <a:t>9</a:t>
            </a:r>
            <a:r>
              <a:rPr lang="en-US" sz="1800" b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1800" b="0">
                <a:solidFill>
                  <a:srgbClr val="098156"/>
                </a:solidFill>
                <a:latin typeface="Courier New"/>
                <a:ea typeface="Courier New"/>
                <a:cs typeface="Courier New"/>
                <a:sym typeface="Courier New"/>
              </a:rPr>
              <a:t>12</a:t>
            </a:r>
            <a:r>
              <a:rPr lang="en-US" sz="1800" b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1800" b="0">
                <a:solidFill>
                  <a:srgbClr val="098156"/>
                </a:solidFill>
                <a:latin typeface="Courier New"/>
                <a:ea typeface="Courier New"/>
                <a:cs typeface="Courier New"/>
                <a:sym typeface="Courier New"/>
              </a:rPr>
              <a:t>15</a:t>
            </a:r>
            <a:r>
              <a:rPr lang="en-US" sz="1800" b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 sz="1800" b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marR="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Courier New"/>
              <a:buChar char="●"/>
            </a:pPr>
            <a:r>
              <a:rPr lang="en-US" sz="1800">
                <a:latin typeface="Courier New"/>
                <a:ea typeface="Courier New"/>
                <a:cs typeface="Courier New"/>
                <a:sym typeface="Courier New"/>
              </a:rPr>
              <a:t>15&lt;=:</a:t>
            </a:r>
            <a:r>
              <a:rPr lang="en-US" sz="1300">
                <a:latin typeface="Courier New"/>
                <a:ea typeface="Courier New"/>
                <a:cs typeface="Courier New"/>
                <a:sym typeface="Courier New"/>
              </a:rPr>
              <a:t>overfitting Issue(</a:t>
            </a:r>
            <a:r>
              <a:rPr lang="en-US" sz="1300" b="1">
                <a:latin typeface="Courier New"/>
                <a:ea typeface="Courier New"/>
                <a:cs typeface="Courier New"/>
                <a:sym typeface="Courier New"/>
              </a:rPr>
              <a:t>Overweight</a:t>
            </a:r>
            <a:r>
              <a:rPr lang="en-US" sz="1300">
                <a:latin typeface="Courier New"/>
                <a:ea typeface="Courier New"/>
                <a:cs typeface="Courier New"/>
                <a:sym typeface="Courier New"/>
              </a:rPr>
              <a:t> on few assets)</a:t>
            </a:r>
            <a:endParaRPr sz="1300"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5" name="Google Shape;135;p3"/>
          <p:cNvSpPr txBox="1"/>
          <p:nvPr/>
        </p:nvSpPr>
        <p:spPr>
          <a:xfrm>
            <a:off x="7014974" y="4094175"/>
            <a:ext cx="4932300" cy="18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"nodes"</a:t>
            </a:r>
            <a:r>
              <a:rPr lang="en-US" sz="1800" b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:[</a:t>
            </a:r>
            <a:r>
              <a:rPr lang="en-US" sz="1800" b="0">
                <a:solidFill>
                  <a:srgbClr val="098156"/>
                </a:solidFill>
                <a:latin typeface="Courier New"/>
                <a:ea typeface="Courier New"/>
                <a:cs typeface="Courier New"/>
                <a:sym typeface="Courier New"/>
              </a:rPr>
              <a:t>16</a:t>
            </a:r>
            <a:r>
              <a:rPr lang="en-US" sz="1800" b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1800" b="0">
                <a:solidFill>
                  <a:srgbClr val="098156"/>
                </a:solidFill>
                <a:latin typeface="Courier New"/>
                <a:ea typeface="Courier New"/>
                <a:cs typeface="Courier New"/>
                <a:sym typeface="Courier New"/>
              </a:rPr>
              <a:t>32</a:t>
            </a:r>
            <a:r>
              <a:rPr lang="en-US" sz="1800" b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1800" b="0">
                <a:solidFill>
                  <a:srgbClr val="098156"/>
                </a:solidFill>
                <a:latin typeface="Courier New"/>
                <a:ea typeface="Courier New"/>
                <a:cs typeface="Courier New"/>
                <a:sym typeface="Courier New"/>
              </a:rPr>
              <a:t>64</a:t>
            </a:r>
            <a:r>
              <a:rPr lang="en-US" sz="1800" b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1800" b="0">
                <a:solidFill>
                  <a:srgbClr val="098156"/>
                </a:solidFill>
                <a:latin typeface="Courier New"/>
                <a:ea typeface="Courier New"/>
                <a:cs typeface="Courier New"/>
                <a:sym typeface="Courier New"/>
              </a:rPr>
              <a:t>80</a:t>
            </a:r>
            <a:r>
              <a:rPr lang="en-US" sz="1800" b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1800" b="0">
                <a:solidFill>
                  <a:srgbClr val="098156"/>
                </a:solidFill>
                <a:latin typeface="Courier New"/>
                <a:ea typeface="Courier New"/>
                <a:cs typeface="Courier New"/>
                <a:sym typeface="Courier New"/>
              </a:rPr>
              <a:t>96</a:t>
            </a:r>
            <a:r>
              <a:rPr lang="en-US" sz="1800" b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1800" b="0">
                <a:solidFill>
                  <a:srgbClr val="098156"/>
                </a:solidFill>
                <a:latin typeface="Courier New"/>
                <a:ea typeface="Courier New"/>
                <a:cs typeface="Courier New"/>
                <a:sym typeface="Courier New"/>
              </a:rPr>
              <a:t>112</a:t>
            </a:r>
            <a:r>
              <a:rPr lang="en-US" sz="1800" b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1800" b="0">
                <a:solidFill>
                  <a:srgbClr val="098156"/>
                </a:solidFill>
                <a:latin typeface="Courier New"/>
                <a:ea typeface="Courier New"/>
                <a:cs typeface="Courier New"/>
                <a:sym typeface="Courier New"/>
              </a:rPr>
              <a:t>128</a:t>
            </a:r>
            <a:r>
              <a:rPr lang="en-US" sz="1800" b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marR="0" lvl="0" indent="-311150" algn="l" rtl="0"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Char char="●"/>
            </a:pPr>
            <a:r>
              <a:rPr lang="en-US" sz="1300">
                <a:latin typeface="Courier New"/>
                <a:ea typeface="Courier New"/>
                <a:cs typeface="Courier New"/>
                <a:sym typeface="Courier New"/>
              </a:rPr>
              <a:t>Considering </a:t>
            </a:r>
            <a:r>
              <a:rPr lang="en-US" sz="1300" b="1">
                <a:latin typeface="Courier New"/>
                <a:ea typeface="Courier New"/>
                <a:cs typeface="Courier New"/>
                <a:sym typeface="Courier New"/>
              </a:rPr>
              <a:t>only even numbers</a:t>
            </a:r>
            <a:r>
              <a:rPr lang="en-US" sz="1300">
                <a:latin typeface="Courier New"/>
                <a:ea typeface="Courier New"/>
                <a:cs typeface="Courier New"/>
                <a:sym typeface="Courier New"/>
              </a:rPr>
              <a:t> based on the size of the data</a:t>
            </a:r>
            <a:endParaRPr sz="1300"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marR="0" lvl="0" indent="-311150" algn="l" rtl="0"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Char char="●"/>
            </a:pPr>
            <a:r>
              <a:rPr lang="en-US" sz="1300">
                <a:latin typeface="Courier New"/>
                <a:ea typeface="Courier New"/>
                <a:cs typeface="Courier New"/>
                <a:sym typeface="Courier New"/>
              </a:rPr>
              <a:t>Try to </a:t>
            </a:r>
            <a:r>
              <a:rPr lang="en-US" sz="1300" b="1">
                <a:latin typeface="Courier New"/>
                <a:ea typeface="Courier New"/>
                <a:cs typeface="Courier New"/>
                <a:sym typeface="Courier New"/>
              </a:rPr>
              <a:t>manage underfitting and overfitting</a:t>
            </a:r>
            <a:endParaRPr sz="13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6" name="Google Shape;136;p3"/>
          <p:cNvSpPr txBox="1"/>
          <p:nvPr/>
        </p:nvSpPr>
        <p:spPr>
          <a:xfrm>
            <a:off x="7015018" y="5500603"/>
            <a:ext cx="4932300" cy="9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"lookbackwindow"</a:t>
            </a:r>
            <a:r>
              <a:rPr lang="en-US" sz="1800" b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:[</a:t>
            </a:r>
            <a:r>
              <a:rPr lang="en-US" sz="1800" b="0">
                <a:solidFill>
                  <a:srgbClr val="098156"/>
                </a:solidFill>
                <a:latin typeface="Courier New"/>
                <a:ea typeface="Courier New"/>
                <a:cs typeface="Courier New"/>
                <a:sym typeface="Courier New"/>
              </a:rPr>
              <a:t>200</a:t>
            </a:r>
            <a:r>
              <a:rPr lang="en-US" sz="1800" b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US" sz="1800" b="0">
                <a:solidFill>
                  <a:srgbClr val="098156"/>
                </a:solidFill>
                <a:latin typeface="Courier New"/>
                <a:ea typeface="Courier New"/>
                <a:cs typeface="Courier New"/>
                <a:sym typeface="Courier New"/>
              </a:rPr>
              <a:t>300</a:t>
            </a:r>
            <a:r>
              <a:rPr lang="en-US" sz="1800" b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US" sz="1800" b="0">
                <a:solidFill>
                  <a:srgbClr val="098156"/>
                </a:solidFill>
                <a:latin typeface="Courier New"/>
                <a:ea typeface="Courier New"/>
                <a:cs typeface="Courier New"/>
                <a:sym typeface="Courier New"/>
              </a:rPr>
              <a:t>400</a:t>
            </a:r>
            <a:r>
              <a:rPr lang="en-US" sz="1800" b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US" sz="1800" b="0">
                <a:solidFill>
                  <a:srgbClr val="098156"/>
                </a:solidFill>
                <a:latin typeface="Courier New"/>
                <a:ea typeface="Courier New"/>
                <a:cs typeface="Courier New"/>
                <a:sym typeface="Courier New"/>
              </a:rPr>
              <a:t>500</a:t>
            </a:r>
            <a:r>
              <a:rPr lang="en-US" sz="1800" b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 sz="1800" b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marR="0" lvl="0" indent="-311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ourier New"/>
              <a:buChar char="●"/>
            </a:pPr>
            <a:r>
              <a:rPr lang="en-US" sz="13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&lt;200 : not significant(MA=240 고려)</a:t>
            </a:r>
            <a:endParaRPr sz="13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marR="0" lvl="0" indent="-311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ourier New"/>
              <a:buChar char="●"/>
            </a:pPr>
            <a:r>
              <a:rPr lang="en-US" sz="13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400, 500&lt; : Generally </a:t>
            </a:r>
            <a:r>
              <a:rPr lang="en-US" sz="13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High Sharpe Ratio</a:t>
            </a:r>
            <a:endParaRPr sz="1300" b="1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4"/>
          <p:cNvSpPr txBox="1"/>
          <p:nvPr/>
        </p:nvSpPr>
        <p:spPr>
          <a:xfrm>
            <a:off x="2480114" y="5398914"/>
            <a:ext cx="66855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"hidden_layers"</a:t>
            </a:r>
            <a:r>
              <a:rPr lang="en-US" sz="1800" b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:[</a:t>
            </a:r>
            <a:r>
              <a:rPr lang="en-US" sz="1800" b="0">
                <a:solidFill>
                  <a:srgbClr val="00B050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-US" sz="1800" b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US" sz="1800" b="0">
                <a:solidFill>
                  <a:srgbClr val="00B050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n-US" sz="1800" b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US" sz="1800" b="0">
                <a:solidFill>
                  <a:srgbClr val="098156"/>
                </a:solidFill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en-US" sz="1800" b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],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"epochs"</a:t>
            </a:r>
            <a:r>
              <a:rPr lang="en-US" sz="1800" b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:[</a:t>
            </a:r>
            <a:r>
              <a:rPr lang="en-US" sz="1800" b="0">
                <a:solidFill>
                  <a:srgbClr val="098156"/>
                </a:solidFill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en-US" sz="1800" b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1800" b="0">
                <a:solidFill>
                  <a:srgbClr val="098156"/>
                </a:solidFill>
                <a:latin typeface="Courier New"/>
                <a:ea typeface="Courier New"/>
                <a:cs typeface="Courier New"/>
                <a:sym typeface="Courier New"/>
              </a:rPr>
              <a:t>6</a:t>
            </a:r>
            <a:r>
              <a:rPr lang="en-US" sz="1800" b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1800" b="0">
                <a:solidFill>
                  <a:srgbClr val="098156"/>
                </a:solidFill>
                <a:latin typeface="Courier New"/>
                <a:ea typeface="Courier New"/>
                <a:cs typeface="Courier New"/>
                <a:sym typeface="Courier New"/>
              </a:rPr>
              <a:t>9</a:t>
            </a:r>
            <a:r>
              <a:rPr lang="en-US" sz="1800" b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1800" b="0">
                <a:solidFill>
                  <a:srgbClr val="098156"/>
                </a:solidFill>
                <a:latin typeface="Courier New"/>
                <a:ea typeface="Courier New"/>
                <a:cs typeface="Courier New"/>
                <a:sym typeface="Courier New"/>
              </a:rPr>
              <a:t>12</a:t>
            </a:r>
            <a:r>
              <a:rPr lang="en-US" sz="1800" b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1800" b="0">
                <a:solidFill>
                  <a:srgbClr val="098156"/>
                </a:solidFill>
                <a:latin typeface="Courier New"/>
                <a:ea typeface="Courier New"/>
                <a:cs typeface="Courier New"/>
                <a:sym typeface="Courier New"/>
              </a:rPr>
              <a:t>15</a:t>
            </a:r>
            <a:r>
              <a:rPr lang="en-US" sz="1800" b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],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"nodes"</a:t>
            </a:r>
            <a:r>
              <a:rPr lang="en-US" sz="1800" b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:[</a:t>
            </a:r>
            <a:r>
              <a:rPr lang="en-US" sz="1800" b="0">
                <a:solidFill>
                  <a:srgbClr val="098156"/>
                </a:solidFill>
                <a:latin typeface="Courier New"/>
                <a:ea typeface="Courier New"/>
                <a:cs typeface="Courier New"/>
                <a:sym typeface="Courier New"/>
              </a:rPr>
              <a:t>16</a:t>
            </a:r>
            <a:r>
              <a:rPr lang="en-US" sz="1800" b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1800" b="0">
                <a:solidFill>
                  <a:srgbClr val="098156"/>
                </a:solidFill>
                <a:latin typeface="Courier New"/>
                <a:ea typeface="Courier New"/>
                <a:cs typeface="Courier New"/>
                <a:sym typeface="Courier New"/>
              </a:rPr>
              <a:t>32</a:t>
            </a:r>
            <a:r>
              <a:rPr lang="en-US" sz="1800" b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1800" b="0">
                <a:solidFill>
                  <a:srgbClr val="098156"/>
                </a:solidFill>
                <a:latin typeface="Courier New"/>
                <a:ea typeface="Courier New"/>
                <a:cs typeface="Courier New"/>
                <a:sym typeface="Courier New"/>
              </a:rPr>
              <a:t>64</a:t>
            </a:r>
            <a:r>
              <a:rPr lang="en-US" sz="1800" b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1800" b="0">
                <a:solidFill>
                  <a:srgbClr val="098156"/>
                </a:solidFill>
                <a:latin typeface="Courier New"/>
                <a:ea typeface="Courier New"/>
                <a:cs typeface="Courier New"/>
                <a:sym typeface="Courier New"/>
              </a:rPr>
              <a:t>80</a:t>
            </a:r>
            <a:r>
              <a:rPr lang="en-US" sz="1800" b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1800" b="0">
                <a:solidFill>
                  <a:srgbClr val="098156"/>
                </a:solidFill>
                <a:latin typeface="Courier New"/>
                <a:ea typeface="Courier New"/>
                <a:cs typeface="Courier New"/>
                <a:sym typeface="Courier New"/>
              </a:rPr>
              <a:t>96</a:t>
            </a:r>
            <a:r>
              <a:rPr lang="en-US" sz="1800" b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1800" b="0">
                <a:solidFill>
                  <a:srgbClr val="098156"/>
                </a:solidFill>
                <a:latin typeface="Courier New"/>
                <a:ea typeface="Courier New"/>
                <a:cs typeface="Courier New"/>
                <a:sym typeface="Courier New"/>
              </a:rPr>
              <a:t>112</a:t>
            </a:r>
            <a:r>
              <a:rPr lang="en-US" sz="1800" b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1800" b="0">
                <a:solidFill>
                  <a:srgbClr val="098156"/>
                </a:solidFill>
                <a:latin typeface="Courier New"/>
                <a:ea typeface="Courier New"/>
                <a:cs typeface="Courier New"/>
                <a:sym typeface="Courier New"/>
              </a:rPr>
              <a:t>128</a:t>
            </a:r>
            <a:r>
              <a:rPr lang="en-US" sz="1800" b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],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"lookbackwindow"</a:t>
            </a:r>
            <a:r>
              <a:rPr lang="en-US" sz="1800" b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:[</a:t>
            </a:r>
            <a:r>
              <a:rPr lang="en-US" sz="1800" b="0">
                <a:solidFill>
                  <a:srgbClr val="098156"/>
                </a:solidFill>
                <a:latin typeface="Courier New"/>
                <a:ea typeface="Courier New"/>
                <a:cs typeface="Courier New"/>
                <a:sym typeface="Courier New"/>
              </a:rPr>
              <a:t>200</a:t>
            </a:r>
            <a:r>
              <a:rPr lang="en-US" sz="1800" b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US" sz="1800" b="0">
                <a:solidFill>
                  <a:srgbClr val="098156"/>
                </a:solidFill>
                <a:latin typeface="Courier New"/>
                <a:ea typeface="Courier New"/>
                <a:cs typeface="Courier New"/>
                <a:sym typeface="Courier New"/>
              </a:rPr>
              <a:t>300</a:t>
            </a:r>
            <a:r>
              <a:rPr lang="en-US" sz="1800" b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US" sz="1800" b="0">
                <a:solidFill>
                  <a:srgbClr val="098156"/>
                </a:solidFill>
                <a:latin typeface="Courier New"/>
                <a:ea typeface="Courier New"/>
                <a:cs typeface="Courier New"/>
                <a:sym typeface="Courier New"/>
              </a:rPr>
              <a:t>400</a:t>
            </a:r>
            <a:r>
              <a:rPr lang="en-US" sz="1800" b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US" sz="1800" b="0">
                <a:solidFill>
                  <a:srgbClr val="098156"/>
                </a:solidFill>
                <a:latin typeface="Courier New"/>
                <a:ea typeface="Courier New"/>
                <a:cs typeface="Courier New"/>
                <a:sym typeface="Courier New"/>
              </a:rPr>
              <a:t>500</a:t>
            </a:r>
            <a:r>
              <a:rPr lang="en-US" sz="1800" b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/>
          </a:p>
        </p:txBody>
      </p:sp>
      <p:sp>
        <p:nvSpPr>
          <p:cNvPr id="142" name="Google Shape;142;p4"/>
          <p:cNvSpPr/>
          <p:nvPr/>
        </p:nvSpPr>
        <p:spPr>
          <a:xfrm>
            <a:off x="-1" y="6715437"/>
            <a:ext cx="12192000" cy="145518"/>
          </a:xfrm>
          <a:prstGeom prst="rect">
            <a:avLst/>
          </a:prstGeom>
          <a:solidFill>
            <a:srgbClr val="787272">
              <a:alpha val="9333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43" name="Google Shape;143;p4"/>
          <p:cNvCxnSpPr/>
          <p:nvPr/>
        </p:nvCxnSpPr>
        <p:spPr>
          <a:xfrm>
            <a:off x="-1" y="908696"/>
            <a:ext cx="12192000" cy="0"/>
          </a:xfrm>
          <a:prstGeom prst="straightConnector1">
            <a:avLst/>
          </a:prstGeom>
          <a:noFill/>
          <a:ln w="19050" cap="flat" cmpd="sng">
            <a:solidFill>
              <a:srgbClr val="78727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44" name="Google Shape;144;p4"/>
          <p:cNvSpPr/>
          <p:nvPr/>
        </p:nvSpPr>
        <p:spPr>
          <a:xfrm>
            <a:off x="11530629" y="6715439"/>
            <a:ext cx="421341" cy="142561"/>
          </a:xfrm>
          <a:prstGeom prst="rect">
            <a:avLst/>
          </a:prstGeom>
          <a:solidFill>
            <a:srgbClr val="E4A11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5" name="Google Shape;145;p4"/>
          <p:cNvSpPr/>
          <p:nvPr/>
        </p:nvSpPr>
        <p:spPr>
          <a:xfrm>
            <a:off x="11770659" y="6715439"/>
            <a:ext cx="421341" cy="142561"/>
          </a:xfrm>
          <a:prstGeom prst="rect">
            <a:avLst/>
          </a:prstGeom>
          <a:solidFill>
            <a:srgbClr val="00B4D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6" name="Google Shape;146;p4"/>
          <p:cNvSpPr txBox="1"/>
          <p:nvPr/>
        </p:nvSpPr>
        <p:spPr>
          <a:xfrm>
            <a:off x="171023" y="220813"/>
            <a:ext cx="6498903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V. LSTM - Hyperparameter Tuning</a:t>
            </a: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47" name="Google Shape;147;p4"/>
          <p:cNvPicPr preferRelativeResize="0"/>
          <p:nvPr/>
        </p:nvPicPr>
        <p:blipFill rotWithShape="1">
          <a:blip r:embed="rId3">
            <a:alphaModFix/>
          </a:blip>
          <a:srcRect l="2781" r="1250" b="39305"/>
          <a:stretch/>
        </p:blipFill>
        <p:spPr>
          <a:xfrm>
            <a:off x="1547241" y="1024891"/>
            <a:ext cx="8681813" cy="41624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4b2ae53420_5_8"/>
          <p:cNvSpPr/>
          <p:nvPr/>
        </p:nvSpPr>
        <p:spPr>
          <a:xfrm>
            <a:off x="-1" y="6715437"/>
            <a:ext cx="12192000" cy="145500"/>
          </a:xfrm>
          <a:prstGeom prst="rect">
            <a:avLst/>
          </a:prstGeom>
          <a:solidFill>
            <a:srgbClr val="787272">
              <a:alpha val="9333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53" name="Google Shape;153;g24b2ae53420_5_8"/>
          <p:cNvCxnSpPr/>
          <p:nvPr/>
        </p:nvCxnSpPr>
        <p:spPr>
          <a:xfrm>
            <a:off x="-1" y="908696"/>
            <a:ext cx="12192000" cy="0"/>
          </a:xfrm>
          <a:prstGeom prst="straightConnector1">
            <a:avLst/>
          </a:prstGeom>
          <a:noFill/>
          <a:ln w="19050" cap="flat" cmpd="sng">
            <a:solidFill>
              <a:srgbClr val="78727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54" name="Google Shape;154;g24b2ae53420_5_8"/>
          <p:cNvSpPr/>
          <p:nvPr/>
        </p:nvSpPr>
        <p:spPr>
          <a:xfrm>
            <a:off x="11530629" y="6715439"/>
            <a:ext cx="421200" cy="142500"/>
          </a:xfrm>
          <a:prstGeom prst="rect">
            <a:avLst/>
          </a:prstGeom>
          <a:solidFill>
            <a:srgbClr val="E4A11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5" name="Google Shape;155;g24b2ae53420_5_8"/>
          <p:cNvSpPr/>
          <p:nvPr/>
        </p:nvSpPr>
        <p:spPr>
          <a:xfrm>
            <a:off x="11770659" y="6715439"/>
            <a:ext cx="421200" cy="142500"/>
          </a:xfrm>
          <a:prstGeom prst="rect">
            <a:avLst/>
          </a:prstGeom>
          <a:solidFill>
            <a:srgbClr val="00B4D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6" name="Google Shape;156;g24b2ae53420_5_8"/>
          <p:cNvSpPr txBox="1"/>
          <p:nvPr/>
        </p:nvSpPr>
        <p:spPr>
          <a:xfrm>
            <a:off x="171023" y="220813"/>
            <a:ext cx="64989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VI. Result Analysis Method    </a:t>
            </a: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57" name="Google Shape;157;g24b2ae53420_5_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4825" y="2547875"/>
            <a:ext cx="10018176" cy="3286750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g24b2ae53420_5_8"/>
          <p:cNvSpPr txBox="1"/>
          <p:nvPr/>
        </p:nvSpPr>
        <p:spPr>
          <a:xfrm>
            <a:off x="438045" y="1416475"/>
            <a:ext cx="10134900" cy="10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3D plot 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lang="en-US" sz="21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/>
              </a:rPr>
              <a:t>https://colab.research.google.com/drive/1t1dxDko6Xqd93wEKbP7gQMxNHRu9c1sp</a:t>
            </a:r>
            <a:r>
              <a:rPr lang="en-US" sz="2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 sz="2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4b2ae53420_2_0"/>
          <p:cNvSpPr/>
          <p:nvPr/>
        </p:nvSpPr>
        <p:spPr>
          <a:xfrm>
            <a:off x="-1" y="6715437"/>
            <a:ext cx="12192000" cy="145500"/>
          </a:xfrm>
          <a:prstGeom prst="rect">
            <a:avLst/>
          </a:prstGeom>
          <a:solidFill>
            <a:srgbClr val="787272">
              <a:alpha val="9333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4" name="Google Shape;164;g24b2ae53420_2_0"/>
          <p:cNvSpPr txBox="1"/>
          <p:nvPr/>
        </p:nvSpPr>
        <p:spPr>
          <a:xfrm>
            <a:off x="185361" y="438100"/>
            <a:ext cx="56016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VII. Nodes VS Hidden Layer</a:t>
            </a:r>
            <a:r>
              <a:rPr lang="en-US" sz="2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65" name="Google Shape;165;g24b2ae53420_2_0"/>
          <p:cNvCxnSpPr/>
          <p:nvPr/>
        </p:nvCxnSpPr>
        <p:spPr>
          <a:xfrm>
            <a:off x="0" y="1102659"/>
            <a:ext cx="12192000" cy="0"/>
          </a:xfrm>
          <a:prstGeom prst="straightConnector1">
            <a:avLst/>
          </a:prstGeom>
          <a:noFill/>
          <a:ln w="19050" cap="flat" cmpd="sng">
            <a:solidFill>
              <a:srgbClr val="78727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66" name="Google Shape;166;g24b2ae53420_2_0"/>
          <p:cNvSpPr/>
          <p:nvPr/>
        </p:nvSpPr>
        <p:spPr>
          <a:xfrm>
            <a:off x="11530629" y="6715439"/>
            <a:ext cx="421200" cy="142500"/>
          </a:xfrm>
          <a:prstGeom prst="rect">
            <a:avLst/>
          </a:prstGeom>
          <a:solidFill>
            <a:srgbClr val="E4A11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7" name="Google Shape;167;g24b2ae53420_2_0"/>
          <p:cNvSpPr/>
          <p:nvPr/>
        </p:nvSpPr>
        <p:spPr>
          <a:xfrm>
            <a:off x="11770659" y="6715439"/>
            <a:ext cx="421200" cy="142500"/>
          </a:xfrm>
          <a:prstGeom prst="rect">
            <a:avLst/>
          </a:prstGeom>
          <a:solidFill>
            <a:srgbClr val="00B4D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68" name="Google Shape;168;g24b2ae53420_2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0325" y="1724050"/>
            <a:ext cx="6942223" cy="3749075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g24b2ae53420_2_0"/>
          <p:cNvSpPr txBox="1"/>
          <p:nvPr/>
        </p:nvSpPr>
        <p:spPr>
          <a:xfrm>
            <a:off x="7690325" y="2202075"/>
            <a:ext cx="4080300" cy="12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Char char="-"/>
            </a:pPr>
            <a:r>
              <a:rPr lang="en-US" sz="2000" b="1">
                <a:latin typeface="Times New Roman"/>
                <a:ea typeface="Times New Roman"/>
                <a:cs typeface="Times New Roman"/>
                <a:sym typeface="Times New Roman"/>
              </a:rPr>
              <a:t>Nodes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 : 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In each Hidden Layer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0" name="Google Shape;170;g24b2ae53420_2_0"/>
          <p:cNvSpPr txBox="1"/>
          <p:nvPr/>
        </p:nvSpPr>
        <p:spPr>
          <a:xfrm>
            <a:off x="7690325" y="3858450"/>
            <a:ext cx="4080300" cy="14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Char char="-"/>
            </a:pPr>
            <a:r>
              <a:rPr lang="en-US" sz="2000" b="1">
                <a:latin typeface="Times New Roman"/>
                <a:ea typeface="Times New Roman"/>
                <a:cs typeface="Times New Roman"/>
                <a:sym typeface="Times New Roman"/>
              </a:rPr>
              <a:t>Hidden Layers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 : 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Layers that exist between input layer and output layer affect the depth of LSTM</a:t>
            </a:r>
            <a:endParaRPr sz="21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4b2ae53420_0_3"/>
          <p:cNvSpPr/>
          <p:nvPr/>
        </p:nvSpPr>
        <p:spPr>
          <a:xfrm>
            <a:off x="-1" y="6715437"/>
            <a:ext cx="12192000" cy="145500"/>
          </a:xfrm>
          <a:prstGeom prst="rect">
            <a:avLst/>
          </a:prstGeom>
          <a:solidFill>
            <a:srgbClr val="787272">
              <a:alpha val="9333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6" name="Google Shape;176;g24b2ae53420_0_3"/>
          <p:cNvSpPr txBox="1"/>
          <p:nvPr/>
        </p:nvSpPr>
        <p:spPr>
          <a:xfrm>
            <a:off x="185361" y="438100"/>
            <a:ext cx="56016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VIII. </a:t>
            </a:r>
            <a:r>
              <a:rPr lang="en-US" sz="2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Returns with Quantstrat - 1</a:t>
            </a: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77" name="Google Shape;177;g24b2ae53420_0_3"/>
          <p:cNvCxnSpPr/>
          <p:nvPr/>
        </p:nvCxnSpPr>
        <p:spPr>
          <a:xfrm>
            <a:off x="0" y="1102659"/>
            <a:ext cx="12192000" cy="0"/>
          </a:xfrm>
          <a:prstGeom prst="straightConnector1">
            <a:avLst/>
          </a:prstGeom>
          <a:noFill/>
          <a:ln w="19050" cap="flat" cmpd="sng">
            <a:solidFill>
              <a:srgbClr val="78727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78" name="Google Shape;178;g24b2ae53420_0_3"/>
          <p:cNvSpPr/>
          <p:nvPr/>
        </p:nvSpPr>
        <p:spPr>
          <a:xfrm>
            <a:off x="11530629" y="6715439"/>
            <a:ext cx="421200" cy="142500"/>
          </a:xfrm>
          <a:prstGeom prst="rect">
            <a:avLst/>
          </a:prstGeom>
          <a:solidFill>
            <a:srgbClr val="E4A11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9" name="Google Shape;179;g24b2ae53420_0_3"/>
          <p:cNvSpPr/>
          <p:nvPr/>
        </p:nvSpPr>
        <p:spPr>
          <a:xfrm>
            <a:off x="11770659" y="6715439"/>
            <a:ext cx="421200" cy="142500"/>
          </a:xfrm>
          <a:prstGeom prst="rect">
            <a:avLst/>
          </a:prstGeom>
          <a:solidFill>
            <a:srgbClr val="00B4D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80" name="Google Shape;180;g24b2ae53420_0_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68637" y="1216362"/>
            <a:ext cx="5704464" cy="5385376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g24b2ae53420_0_3"/>
          <p:cNvSpPr txBox="1"/>
          <p:nvPr/>
        </p:nvSpPr>
        <p:spPr>
          <a:xfrm>
            <a:off x="504925" y="1392400"/>
            <a:ext cx="5770200" cy="15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“hidden_layers”</a:t>
            </a:r>
            <a:r>
              <a:rPr lang="en-US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-US" sz="1800">
                <a:solidFill>
                  <a:srgbClr val="098156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-US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1800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“Epochs”</a:t>
            </a:r>
            <a:r>
              <a:rPr lang="en-US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-US" sz="1800">
                <a:solidFill>
                  <a:srgbClr val="098156"/>
                </a:solidFill>
                <a:latin typeface="Courier New"/>
                <a:ea typeface="Courier New"/>
                <a:cs typeface="Courier New"/>
                <a:sym typeface="Courier New"/>
              </a:rPr>
              <a:t>6</a:t>
            </a:r>
            <a:r>
              <a:rPr lang="en-US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“nodes”</a:t>
            </a:r>
            <a:r>
              <a:rPr lang="en-US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-US" sz="1800">
                <a:solidFill>
                  <a:srgbClr val="098156"/>
                </a:solidFill>
                <a:latin typeface="Courier New"/>
                <a:ea typeface="Courier New"/>
                <a:cs typeface="Courier New"/>
                <a:sym typeface="Courier New"/>
              </a:rPr>
              <a:t>112</a:t>
            </a:r>
            <a:r>
              <a:rPr lang="en-US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1800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“lookback”</a:t>
            </a:r>
            <a:r>
              <a:rPr lang="en-US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-US" sz="1800">
                <a:solidFill>
                  <a:srgbClr val="098156"/>
                </a:solidFill>
                <a:latin typeface="Courier New"/>
                <a:ea typeface="Courier New"/>
                <a:cs typeface="Courier New"/>
                <a:sym typeface="Courier New"/>
              </a:rPr>
              <a:t>500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82" name="Google Shape;182;g24b2ae53420_0_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1125" y="2788150"/>
            <a:ext cx="4465050" cy="3116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4b2ae53420_5_49"/>
          <p:cNvSpPr/>
          <p:nvPr/>
        </p:nvSpPr>
        <p:spPr>
          <a:xfrm>
            <a:off x="-1" y="6715437"/>
            <a:ext cx="12192000" cy="145500"/>
          </a:xfrm>
          <a:prstGeom prst="rect">
            <a:avLst/>
          </a:prstGeom>
          <a:solidFill>
            <a:srgbClr val="787272">
              <a:alpha val="9333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8" name="Google Shape;188;g24b2ae53420_5_49"/>
          <p:cNvSpPr txBox="1"/>
          <p:nvPr/>
        </p:nvSpPr>
        <p:spPr>
          <a:xfrm>
            <a:off x="185361" y="438100"/>
            <a:ext cx="56016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VIII. </a:t>
            </a:r>
            <a:r>
              <a:rPr lang="en-US" sz="2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Returns with Quantstrat - 2</a:t>
            </a: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89" name="Google Shape;189;g24b2ae53420_5_49"/>
          <p:cNvCxnSpPr/>
          <p:nvPr/>
        </p:nvCxnSpPr>
        <p:spPr>
          <a:xfrm>
            <a:off x="0" y="1102659"/>
            <a:ext cx="12192000" cy="0"/>
          </a:xfrm>
          <a:prstGeom prst="straightConnector1">
            <a:avLst/>
          </a:prstGeom>
          <a:noFill/>
          <a:ln w="19050" cap="flat" cmpd="sng">
            <a:solidFill>
              <a:srgbClr val="78727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90" name="Google Shape;190;g24b2ae53420_5_49"/>
          <p:cNvSpPr/>
          <p:nvPr/>
        </p:nvSpPr>
        <p:spPr>
          <a:xfrm>
            <a:off x="11530629" y="6715439"/>
            <a:ext cx="421200" cy="142500"/>
          </a:xfrm>
          <a:prstGeom prst="rect">
            <a:avLst/>
          </a:prstGeom>
          <a:solidFill>
            <a:srgbClr val="E4A11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1" name="Google Shape;191;g24b2ae53420_5_49"/>
          <p:cNvSpPr/>
          <p:nvPr/>
        </p:nvSpPr>
        <p:spPr>
          <a:xfrm>
            <a:off x="11770659" y="6715439"/>
            <a:ext cx="421200" cy="142500"/>
          </a:xfrm>
          <a:prstGeom prst="rect">
            <a:avLst/>
          </a:prstGeom>
          <a:solidFill>
            <a:srgbClr val="00B4D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2" name="Google Shape;192;g24b2ae53420_5_49"/>
          <p:cNvSpPr txBox="1"/>
          <p:nvPr/>
        </p:nvSpPr>
        <p:spPr>
          <a:xfrm>
            <a:off x="464650" y="1392400"/>
            <a:ext cx="5322300" cy="15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“hidden_layers”</a:t>
            </a:r>
            <a:r>
              <a:rPr lang="en-US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-US" sz="1800">
                <a:solidFill>
                  <a:srgbClr val="098156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-US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1800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“Epochs”</a:t>
            </a:r>
            <a:r>
              <a:rPr lang="en-US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-US" sz="1800">
                <a:solidFill>
                  <a:srgbClr val="098156"/>
                </a:solidFill>
                <a:latin typeface="Courier New"/>
                <a:ea typeface="Courier New"/>
                <a:cs typeface="Courier New"/>
                <a:sym typeface="Courier New"/>
              </a:rPr>
              <a:t>6</a:t>
            </a:r>
            <a:r>
              <a:rPr lang="en-US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“nodes”</a:t>
            </a:r>
            <a:r>
              <a:rPr lang="en-US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-US" sz="1800">
                <a:solidFill>
                  <a:srgbClr val="098156"/>
                </a:solidFill>
                <a:latin typeface="Courier New"/>
                <a:ea typeface="Courier New"/>
                <a:cs typeface="Courier New"/>
                <a:sym typeface="Courier New"/>
              </a:rPr>
              <a:t>32</a:t>
            </a:r>
            <a:r>
              <a:rPr lang="en-US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1800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“lookback”</a:t>
            </a:r>
            <a:r>
              <a:rPr lang="en-US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-US" sz="1800">
                <a:solidFill>
                  <a:srgbClr val="098156"/>
                </a:solidFill>
                <a:latin typeface="Courier New"/>
                <a:ea typeface="Courier New"/>
                <a:cs typeface="Courier New"/>
                <a:sym typeface="Courier New"/>
              </a:rPr>
              <a:t>500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93" name="Google Shape;193;g24b2ae53420_5_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26575" y="1234325"/>
            <a:ext cx="5725250" cy="5349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g24b2ae53420_5_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5900" y="2759623"/>
            <a:ext cx="4507174" cy="315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4b2ae53420_5_61"/>
          <p:cNvSpPr/>
          <p:nvPr/>
        </p:nvSpPr>
        <p:spPr>
          <a:xfrm>
            <a:off x="-1" y="6715437"/>
            <a:ext cx="12192000" cy="145500"/>
          </a:xfrm>
          <a:prstGeom prst="rect">
            <a:avLst/>
          </a:prstGeom>
          <a:solidFill>
            <a:srgbClr val="787272">
              <a:alpha val="9333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0" name="Google Shape;200;g24b2ae53420_5_61"/>
          <p:cNvSpPr txBox="1"/>
          <p:nvPr/>
        </p:nvSpPr>
        <p:spPr>
          <a:xfrm>
            <a:off x="185361" y="438100"/>
            <a:ext cx="56016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VIII. </a:t>
            </a:r>
            <a:r>
              <a:rPr lang="en-US" sz="2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Returns with Quantstrat - 3</a:t>
            </a: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201" name="Google Shape;201;g24b2ae53420_5_61"/>
          <p:cNvCxnSpPr/>
          <p:nvPr/>
        </p:nvCxnSpPr>
        <p:spPr>
          <a:xfrm>
            <a:off x="0" y="1102659"/>
            <a:ext cx="12192000" cy="0"/>
          </a:xfrm>
          <a:prstGeom prst="straightConnector1">
            <a:avLst/>
          </a:prstGeom>
          <a:noFill/>
          <a:ln w="19050" cap="flat" cmpd="sng">
            <a:solidFill>
              <a:srgbClr val="78727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02" name="Google Shape;202;g24b2ae53420_5_61"/>
          <p:cNvSpPr/>
          <p:nvPr/>
        </p:nvSpPr>
        <p:spPr>
          <a:xfrm>
            <a:off x="11530629" y="6715439"/>
            <a:ext cx="421200" cy="142500"/>
          </a:xfrm>
          <a:prstGeom prst="rect">
            <a:avLst/>
          </a:prstGeom>
          <a:solidFill>
            <a:srgbClr val="E4A11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3" name="Google Shape;203;g24b2ae53420_5_61"/>
          <p:cNvSpPr/>
          <p:nvPr/>
        </p:nvSpPr>
        <p:spPr>
          <a:xfrm>
            <a:off x="11770659" y="6715439"/>
            <a:ext cx="421200" cy="142500"/>
          </a:xfrm>
          <a:prstGeom prst="rect">
            <a:avLst/>
          </a:prstGeom>
          <a:solidFill>
            <a:srgbClr val="00B4D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24b2ae53420_5_61"/>
          <p:cNvSpPr txBox="1"/>
          <p:nvPr/>
        </p:nvSpPr>
        <p:spPr>
          <a:xfrm>
            <a:off x="387625" y="1392400"/>
            <a:ext cx="5601600" cy="15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“hidden_layers”</a:t>
            </a:r>
            <a:r>
              <a:rPr lang="en-US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-US" sz="1800">
                <a:solidFill>
                  <a:srgbClr val="098156"/>
                </a:solidFill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en-US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1800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“Epochs”</a:t>
            </a:r>
            <a:r>
              <a:rPr lang="en-US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-US" sz="1800">
                <a:solidFill>
                  <a:srgbClr val="098156"/>
                </a:solidFill>
                <a:latin typeface="Courier New"/>
                <a:ea typeface="Courier New"/>
                <a:cs typeface="Courier New"/>
                <a:sym typeface="Courier New"/>
              </a:rPr>
              <a:t>9</a:t>
            </a:r>
            <a:r>
              <a:rPr lang="en-US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“nodes”</a:t>
            </a:r>
            <a:r>
              <a:rPr lang="en-US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-US" sz="1800">
                <a:solidFill>
                  <a:srgbClr val="098156"/>
                </a:solidFill>
                <a:latin typeface="Courier New"/>
                <a:ea typeface="Courier New"/>
                <a:cs typeface="Courier New"/>
                <a:sym typeface="Courier New"/>
              </a:rPr>
              <a:t>128</a:t>
            </a:r>
            <a:r>
              <a:rPr lang="en-US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1800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“lookback”</a:t>
            </a:r>
            <a:r>
              <a:rPr lang="en-US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-US" sz="1800">
                <a:solidFill>
                  <a:srgbClr val="098156"/>
                </a:solidFill>
                <a:latin typeface="Courier New"/>
                <a:ea typeface="Courier New"/>
                <a:cs typeface="Courier New"/>
                <a:sym typeface="Courier New"/>
              </a:rPr>
              <a:t>500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205" name="Google Shape;205;g24b2ae53420_5_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30200" y="1225100"/>
            <a:ext cx="5645150" cy="536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g24b2ae53420_5_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7625" y="2798750"/>
            <a:ext cx="4936271" cy="34483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4b2ae53420_5_73"/>
          <p:cNvSpPr/>
          <p:nvPr/>
        </p:nvSpPr>
        <p:spPr>
          <a:xfrm>
            <a:off x="-1" y="6715437"/>
            <a:ext cx="12192000" cy="145500"/>
          </a:xfrm>
          <a:prstGeom prst="rect">
            <a:avLst/>
          </a:prstGeom>
          <a:solidFill>
            <a:srgbClr val="787272">
              <a:alpha val="9333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2" name="Google Shape;212;g24b2ae53420_5_73"/>
          <p:cNvSpPr txBox="1"/>
          <p:nvPr/>
        </p:nvSpPr>
        <p:spPr>
          <a:xfrm>
            <a:off x="185361" y="438100"/>
            <a:ext cx="56016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VIII. </a:t>
            </a:r>
            <a:r>
              <a:rPr lang="en-US" sz="2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Returns with Quantstrat - 4</a:t>
            </a: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213" name="Google Shape;213;g24b2ae53420_5_73"/>
          <p:cNvCxnSpPr/>
          <p:nvPr/>
        </p:nvCxnSpPr>
        <p:spPr>
          <a:xfrm>
            <a:off x="0" y="1102659"/>
            <a:ext cx="12192000" cy="0"/>
          </a:xfrm>
          <a:prstGeom prst="straightConnector1">
            <a:avLst/>
          </a:prstGeom>
          <a:noFill/>
          <a:ln w="19050" cap="flat" cmpd="sng">
            <a:solidFill>
              <a:srgbClr val="78727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14" name="Google Shape;214;g24b2ae53420_5_73"/>
          <p:cNvSpPr/>
          <p:nvPr/>
        </p:nvSpPr>
        <p:spPr>
          <a:xfrm>
            <a:off x="11530629" y="6715439"/>
            <a:ext cx="421200" cy="142500"/>
          </a:xfrm>
          <a:prstGeom prst="rect">
            <a:avLst/>
          </a:prstGeom>
          <a:solidFill>
            <a:srgbClr val="E4A11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5" name="Google Shape;215;g24b2ae53420_5_73"/>
          <p:cNvSpPr/>
          <p:nvPr/>
        </p:nvSpPr>
        <p:spPr>
          <a:xfrm>
            <a:off x="11770659" y="6715439"/>
            <a:ext cx="421200" cy="142500"/>
          </a:xfrm>
          <a:prstGeom prst="rect">
            <a:avLst/>
          </a:prstGeom>
          <a:solidFill>
            <a:srgbClr val="00B4D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6" name="Google Shape;216;g24b2ae53420_5_73"/>
          <p:cNvSpPr txBox="1"/>
          <p:nvPr/>
        </p:nvSpPr>
        <p:spPr>
          <a:xfrm>
            <a:off x="494050" y="1244575"/>
            <a:ext cx="5396700" cy="15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“hidden_layers”</a:t>
            </a:r>
            <a:r>
              <a:rPr lang="en-US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-US" sz="1800">
                <a:solidFill>
                  <a:srgbClr val="098156"/>
                </a:solidFill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en-US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1800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“Epochs”</a:t>
            </a:r>
            <a:r>
              <a:rPr lang="en-US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-US" sz="1800">
                <a:solidFill>
                  <a:srgbClr val="098156"/>
                </a:solidFill>
                <a:latin typeface="Courier New"/>
                <a:ea typeface="Courier New"/>
                <a:cs typeface="Courier New"/>
                <a:sym typeface="Courier New"/>
              </a:rPr>
              <a:t>12</a:t>
            </a:r>
            <a:r>
              <a:rPr lang="en-US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“nodes”</a:t>
            </a:r>
            <a:r>
              <a:rPr lang="en-US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-US" sz="1800">
                <a:solidFill>
                  <a:srgbClr val="098156"/>
                </a:solidFill>
                <a:latin typeface="Courier New"/>
                <a:ea typeface="Courier New"/>
                <a:cs typeface="Courier New"/>
                <a:sym typeface="Courier New"/>
              </a:rPr>
              <a:t>80</a:t>
            </a:r>
            <a:r>
              <a:rPr lang="en-US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1800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“lookback”</a:t>
            </a:r>
            <a:r>
              <a:rPr lang="en-US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-US" sz="1800">
                <a:solidFill>
                  <a:srgbClr val="098156"/>
                </a:solidFill>
                <a:latin typeface="Courier New"/>
                <a:ea typeface="Courier New"/>
                <a:cs typeface="Courier New"/>
                <a:sym typeface="Courier New"/>
              </a:rPr>
              <a:t>500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217" name="Google Shape;217;g24b2ae53420_5_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46675" y="1244575"/>
            <a:ext cx="5532925" cy="5169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g24b2ae53420_5_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4600" y="2567300"/>
            <a:ext cx="5147881" cy="35961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4b2ae53420_5_23"/>
          <p:cNvSpPr/>
          <p:nvPr/>
        </p:nvSpPr>
        <p:spPr>
          <a:xfrm>
            <a:off x="-1" y="6715437"/>
            <a:ext cx="12192000" cy="145500"/>
          </a:xfrm>
          <a:prstGeom prst="rect">
            <a:avLst/>
          </a:prstGeom>
          <a:solidFill>
            <a:srgbClr val="787272">
              <a:alpha val="9333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4" name="Google Shape;224;g24b2ae53420_5_23"/>
          <p:cNvSpPr txBox="1"/>
          <p:nvPr/>
        </p:nvSpPr>
        <p:spPr>
          <a:xfrm>
            <a:off x="185361" y="438100"/>
            <a:ext cx="56016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IX. Selected Result - Strategy 1</a:t>
            </a: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225" name="Google Shape;225;g24b2ae53420_5_23"/>
          <p:cNvCxnSpPr/>
          <p:nvPr/>
        </p:nvCxnSpPr>
        <p:spPr>
          <a:xfrm>
            <a:off x="0" y="1102659"/>
            <a:ext cx="12192000" cy="0"/>
          </a:xfrm>
          <a:prstGeom prst="straightConnector1">
            <a:avLst/>
          </a:prstGeom>
          <a:noFill/>
          <a:ln w="19050" cap="flat" cmpd="sng">
            <a:solidFill>
              <a:srgbClr val="78727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26" name="Google Shape;226;g24b2ae53420_5_23"/>
          <p:cNvSpPr/>
          <p:nvPr/>
        </p:nvSpPr>
        <p:spPr>
          <a:xfrm>
            <a:off x="11530629" y="6715439"/>
            <a:ext cx="421200" cy="142500"/>
          </a:xfrm>
          <a:prstGeom prst="rect">
            <a:avLst/>
          </a:prstGeom>
          <a:solidFill>
            <a:srgbClr val="E4A11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7" name="Google Shape;227;g24b2ae53420_5_23"/>
          <p:cNvSpPr/>
          <p:nvPr/>
        </p:nvSpPr>
        <p:spPr>
          <a:xfrm>
            <a:off x="11770659" y="6715439"/>
            <a:ext cx="421200" cy="142500"/>
          </a:xfrm>
          <a:prstGeom prst="rect">
            <a:avLst/>
          </a:prstGeom>
          <a:solidFill>
            <a:srgbClr val="00B4D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8" name="Google Shape;228;g24b2ae53420_5_23"/>
          <p:cNvSpPr txBox="1"/>
          <p:nvPr/>
        </p:nvSpPr>
        <p:spPr>
          <a:xfrm>
            <a:off x="390400" y="1446800"/>
            <a:ext cx="2679600" cy="26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“hidden_layers”</a:t>
            </a:r>
            <a:r>
              <a:rPr lang="en-US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-US" sz="1800">
                <a:solidFill>
                  <a:srgbClr val="098156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-US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“Epochs”</a:t>
            </a:r>
            <a:r>
              <a:rPr lang="en-US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-US" sz="1800">
                <a:solidFill>
                  <a:srgbClr val="098156"/>
                </a:solidFill>
                <a:latin typeface="Courier New"/>
                <a:ea typeface="Courier New"/>
                <a:cs typeface="Courier New"/>
                <a:sym typeface="Courier New"/>
              </a:rPr>
              <a:t>6</a:t>
            </a:r>
            <a:r>
              <a:rPr lang="en-US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“nodes”</a:t>
            </a:r>
            <a:r>
              <a:rPr lang="en-US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-US" sz="1800">
                <a:solidFill>
                  <a:srgbClr val="098156"/>
                </a:solidFill>
                <a:latin typeface="Courier New"/>
                <a:ea typeface="Courier New"/>
                <a:cs typeface="Courier New"/>
                <a:sym typeface="Courier New"/>
              </a:rPr>
              <a:t>112</a:t>
            </a:r>
            <a:r>
              <a:rPr lang="en-US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“lookback”</a:t>
            </a:r>
            <a:r>
              <a:rPr lang="en-US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-US" sz="1800">
                <a:solidFill>
                  <a:srgbClr val="098156"/>
                </a:solidFill>
                <a:latin typeface="Courier New"/>
                <a:ea typeface="Courier New"/>
                <a:cs typeface="Courier New"/>
                <a:sym typeface="Courier New"/>
              </a:rPr>
              <a:t>500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229" name="Google Shape;229;g24b2ae53420_5_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13575" y="1806988"/>
            <a:ext cx="5678674" cy="3746899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g24b2ae53420_5_23"/>
          <p:cNvSpPr txBox="1"/>
          <p:nvPr/>
        </p:nvSpPr>
        <p:spPr>
          <a:xfrm>
            <a:off x="8971250" y="1369850"/>
            <a:ext cx="3000000" cy="9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5D5D5"/>
                </a:solidFill>
                <a:highlight>
                  <a:srgbClr val="383838"/>
                </a:highlight>
                <a:latin typeface="Courier New"/>
                <a:ea typeface="Courier New"/>
                <a:cs typeface="Courier New"/>
                <a:sym typeface="Courier New"/>
              </a:rPr>
              <a:t>Cumulative Return          138.09%</a:t>
            </a:r>
            <a:endParaRPr sz="1050">
              <a:solidFill>
                <a:srgbClr val="D5D5D5"/>
              </a:solidFill>
              <a:highlight>
                <a:srgbClr val="38383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5D5D5"/>
                </a:solidFill>
                <a:highlight>
                  <a:srgbClr val="383838"/>
                </a:highlight>
                <a:latin typeface="Courier New"/>
                <a:ea typeface="Courier New"/>
                <a:cs typeface="Courier New"/>
                <a:sym typeface="Courier New"/>
              </a:rPr>
              <a:t>CAGR﹪                     5.92%</a:t>
            </a:r>
            <a:endParaRPr sz="1050">
              <a:solidFill>
                <a:srgbClr val="D5D5D5"/>
              </a:solidFill>
              <a:highlight>
                <a:srgbClr val="38383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D5D5D5"/>
              </a:solidFill>
              <a:highlight>
                <a:srgbClr val="38383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5D5D5"/>
                </a:solidFill>
                <a:highlight>
                  <a:srgbClr val="383838"/>
                </a:highlight>
                <a:latin typeface="Courier New"/>
                <a:ea typeface="Courier New"/>
                <a:cs typeface="Courier New"/>
                <a:sym typeface="Courier New"/>
              </a:rPr>
              <a:t>Sharpe                     0.51</a:t>
            </a:r>
            <a:endParaRPr sz="1050">
              <a:solidFill>
                <a:srgbClr val="D5D5D5"/>
              </a:solidFill>
              <a:highlight>
                <a:srgbClr val="38383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5D5D5"/>
                </a:solidFill>
                <a:highlight>
                  <a:srgbClr val="383838"/>
                </a:highlight>
                <a:latin typeface="Courier New"/>
                <a:ea typeface="Courier New"/>
                <a:cs typeface="Courier New"/>
                <a:sym typeface="Courier New"/>
              </a:rPr>
              <a:t>Prob. Sharpe Ratio         97.65%</a:t>
            </a:r>
            <a:endParaRPr/>
          </a:p>
        </p:txBody>
      </p:sp>
      <p:sp>
        <p:nvSpPr>
          <p:cNvPr id="231" name="Google Shape;231;g24b2ae53420_5_23"/>
          <p:cNvSpPr txBox="1"/>
          <p:nvPr/>
        </p:nvSpPr>
        <p:spPr>
          <a:xfrm>
            <a:off x="8961400" y="4924938"/>
            <a:ext cx="3000000" cy="11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5D5D5"/>
                </a:solidFill>
                <a:highlight>
                  <a:srgbClr val="383838"/>
                </a:highlight>
                <a:latin typeface="Courier New"/>
                <a:ea typeface="Courier New"/>
                <a:cs typeface="Courier New"/>
                <a:sym typeface="Courier New"/>
              </a:rPr>
              <a:t>Max Drawdown               -31.98%</a:t>
            </a:r>
            <a:endParaRPr sz="1050">
              <a:solidFill>
                <a:srgbClr val="D5D5D5"/>
              </a:solidFill>
              <a:highlight>
                <a:srgbClr val="38383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5D5D5"/>
                </a:solidFill>
                <a:highlight>
                  <a:srgbClr val="383838"/>
                </a:highlight>
                <a:latin typeface="Courier New"/>
                <a:ea typeface="Courier New"/>
                <a:cs typeface="Courier New"/>
                <a:sym typeface="Courier New"/>
              </a:rPr>
              <a:t>Longest DD Days            891</a:t>
            </a:r>
            <a:endParaRPr sz="1050">
              <a:solidFill>
                <a:srgbClr val="D5D5D5"/>
              </a:solidFill>
              <a:highlight>
                <a:srgbClr val="38383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5D5D5"/>
                </a:solidFill>
                <a:highlight>
                  <a:srgbClr val="383838"/>
                </a:highlight>
                <a:latin typeface="Courier New"/>
                <a:ea typeface="Courier New"/>
                <a:cs typeface="Courier New"/>
                <a:sym typeface="Courier New"/>
              </a:rPr>
              <a:t>Volatility (ann.)          12.86%</a:t>
            </a:r>
            <a:endParaRPr sz="1050">
              <a:solidFill>
                <a:srgbClr val="D5D5D5"/>
              </a:solidFill>
              <a:highlight>
                <a:srgbClr val="38383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5D5D5"/>
                </a:solidFill>
                <a:highlight>
                  <a:srgbClr val="383838"/>
                </a:highlight>
                <a:latin typeface="Courier New"/>
                <a:ea typeface="Courier New"/>
                <a:cs typeface="Courier New"/>
                <a:sym typeface="Courier New"/>
              </a:rPr>
              <a:t>Calmar                     0.18</a:t>
            </a:r>
            <a:endParaRPr sz="1050">
              <a:solidFill>
                <a:srgbClr val="D5D5D5"/>
              </a:solidFill>
              <a:highlight>
                <a:srgbClr val="38383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5D5D5"/>
                </a:solidFill>
                <a:highlight>
                  <a:srgbClr val="383838"/>
                </a:highlight>
                <a:latin typeface="Courier New"/>
                <a:ea typeface="Courier New"/>
                <a:cs typeface="Courier New"/>
                <a:sym typeface="Courier New"/>
              </a:rPr>
              <a:t>Skew                       0.05</a:t>
            </a:r>
            <a:endParaRPr sz="1050">
              <a:solidFill>
                <a:srgbClr val="D5D5D5"/>
              </a:solidFill>
              <a:highlight>
                <a:srgbClr val="38383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5D5D5"/>
                </a:solidFill>
                <a:highlight>
                  <a:srgbClr val="383838"/>
                </a:highlight>
                <a:latin typeface="Courier New"/>
                <a:ea typeface="Courier New"/>
                <a:cs typeface="Courier New"/>
                <a:sym typeface="Courier New"/>
              </a:rPr>
              <a:t>Kurtosis                   11.53</a:t>
            </a:r>
            <a:endParaRPr/>
          </a:p>
        </p:txBody>
      </p:sp>
      <p:sp>
        <p:nvSpPr>
          <p:cNvPr id="232" name="Google Shape;232;g24b2ae53420_5_23"/>
          <p:cNvSpPr txBox="1"/>
          <p:nvPr/>
        </p:nvSpPr>
        <p:spPr>
          <a:xfrm>
            <a:off x="8971250" y="2362550"/>
            <a:ext cx="3000000" cy="6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5D5D5"/>
                </a:solidFill>
                <a:highlight>
                  <a:srgbClr val="383838"/>
                </a:highlight>
                <a:latin typeface="Courier New"/>
                <a:ea typeface="Courier New"/>
                <a:cs typeface="Courier New"/>
                <a:sym typeface="Courier New"/>
              </a:rPr>
              <a:t>Expected Daily %           0.02%</a:t>
            </a:r>
            <a:endParaRPr sz="1050">
              <a:solidFill>
                <a:srgbClr val="D5D5D5"/>
              </a:solidFill>
              <a:highlight>
                <a:srgbClr val="38383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5D5D5"/>
                </a:solidFill>
                <a:highlight>
                  <a:srgbClr val="383838"/>
                </a:highlight>
                <a:latin typeface="Courier New"/>
                <a:ea typeface="Courier New"/>
                <a:cs typeface="Courier New"/>
                <a:sym typeface="Courier New"/>
              </a:rPr>
              <a:t>Expected Monthly %         0.48%</a:t>
            </a:r>
            <a:endParaRPr sz="1050">
              <a:solidFill>
                <a:srgbClr val="D5D5D5"/>
              </a:solidFill>
              <a:highlight>
                <a:srgbClr val="38383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5D5D5"/>
                </a:solidFill>
                <a:highlight>
                  <a:srgbClr val="383838"/>
                </a:highlight>
                <a:latin typeface="Courier New"/>
                <a:ea typeface="Courier New"/>
                <a:cs typeface="Courier New"/>
                <a:sym typeface="Courier New"/>
              </a:rPr>
              <a:t>Expected Yearly %          5.57%</a:t>
            </a:r>
            <a:endParaRPr/>
          </a:p>
        </p:txBody>
      </p:sp>
      <p:sp>
        <p:nvSpPr>
          <p:cNvPr id="233" name="Google Shape;233;g24b2ae53420_5_23"/>
          <p:cNvSpPr txBox="1"/>
          <p:nvPr/>
        </p:nvSpPr>
        <p:spPr>
          <a:xfrm>
            <a:off x="8971250" y="4161438"/>
            <a:ext cx="30000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5D5D5"/>
                </a:solidFill>
                <a:highlight>
                  <a:srgbClr val="383838"/>
                </a:highlight>
                <a:latin typeface="Courier New"/>
                <a:ea typeface="Courier New"/>
                <a:cs typeface="Courier New"/>
                <a:sym typeface="Courier New"/>
              </a:rPr>
              <a:t>Win Days %                 53.37%</a:t>
            </a:r>
            <a:endParaRPr sz="1050">
              <a:solidFill>
                <a:srgbClr val="D5D5D5"/>
              </a:solidFill>
              <a:highlight>
                <a:srgbClr val="38383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5D5D5"/>
                </a:solidFill>
                <a:highlight>
                  <a:srgbClr val="383838"/>
                </a:highlight>
                <a:latin typeface="Courier New"/>
                <a:ea typeface="Courier New"/>
                <a:cs typeface="Courier New"/>
                <a:sym typeface="Courier New"/>
              </a:rPr>
              <a:t>Win Month %                58.24%</a:t>
            </a:r>
            <a:endParaRPr sz="1050">
              <a:solidFill>
                <a:srgbClr val="D5D5D5"/>
              </a:solidFill>
              <a:highlight>
                <a:srgbClr val="38383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5D5D5"/>
                </a:solidFill>
                <a:highlight>
                  <a:srgbClr val="383838"/>
                </a:highlight>
                <a:latin typeface="Courier New"/>
                <a:ea typeface="Courier New"/>
                <a:cs typeface="Courier New"/>
                <a:sym typeface="Courier New"/>
              </a:rPr>
              <a:t>Win Quarter %              65.57%</a:t>
            </a:r>
            <a:endParaRPr sz="1050">
              <a:solidFill>
                <a:srgbClr val="D5D5D5"/>
              </a:solidFill>
              <a:highlight>
                <a:srgbClr val="38383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5D5D5"/>
                </a:solidFill>
                <a:highlight>
                  <a:srgbClr val="383838"/>
                </a:highlight>
                <a:latin typeface="Courier New"/>
                <a:ea typeface="Courier New"/>
                <a:cs typeface="Courier New"/>
                <a:sym typeface="Courier New"/>
              </a:rPr>
              <a:t>Win Year %                 68.75%</a:t>
            </a:r>
            <a:endParaRPr/>
          </a:p>
        </p:txBody>
      </p:sp>
      <p:sp>
        <p:nvSpPr>
          <p:cNvPr id="234" name="Google Shape;234;g24b2ae53420_5_23"/>
          <p:cNvSpPr txBox="1"/>
          <p:nvPr/>
        </p:nvSpPr>
        <p:spPr>
          <a:xfrm>
            <a:off x="8971250" y="3032150"/>
            <a:ext cx="3000000" cy="14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5D5D5"/>
                </a:solidFill>
                <a:highlight>
                  <a:srgbClr val="383838"/>
                </a:highlight>
                <a:latin typeface="Courier New"/>
                <a:ea typeface="Courier New"/>
                <a:cs typeface="Courier New"/>
                <a:sym typeface="Courier New"/>
              </a:rPr>
              <a:t>Best Day                   8.28%</a:t>
            </a:r>
            <a:endParaRPr sz="1050">
              <a:solidFill>
                <a:srgbClr val="D5D5D5"/>
              </a:solidFill>
              <a:highlight>
                <a:srgbClr val="38383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5D5D5"/>
                </a:solidFill>
                <a:highlight>
                  <a:srgbClr val="383838"/>
                </a:highlight>
                <a:latin typeface="Courier New"/>
                <a:ea typeface="Courier New"/>
                <a:cs typeface="Courier New"/>
                <a:sym typeface="Courier New"/>
              </a:rPr>
              <a:t>Worst Day                  -6.93%</a:t>
            </a:r>
            <a:endParaRPr sz="1050">
              <a:solidFill>
                <a:srgbClr val="D5D5D5"/>
              </a:solidFill>
              <a:highlight>
                <a:srgbClr val="38383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5D5D5"/>
                </a:solidFill>
                <a:highlight>
                  <a:srgbClr val="383838"/>
                </a:highlight>
                <a:latin typeface="Courier New"/>
                <a:ea typeface="Courier New"/>
                <a:cs typeface="Courier New"/>
                <a:sym typeface="Courier New"/>
              </a:rPr>
              <a:t>Best Month                 18.84%</a:t>
            </a:r>
            <a:endParaRPr sz="1050">
              <a:solidFill>
                <a:srgbClr val="D5D5D5"/>
              </a:solidFill>
              <a:highlight>
                <a:srgbClr val="38383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5D5D5"/>
                </a:solidFill>
                <a:highlight>
                  <a:srgbClr val="383838"/>
                </a:highlight>
                <a:latin typeface="Courier New"/>
                <a:ea typeface="Courier New"/>
                <a:cs typeface="Courier New"/>
                <a:sym typeface="Courier New"/>
              </a:rPr>
              <a:t>Worst Month                -15.32%</a:t>
            </a:r>
            <a:endParaRPr sz="1050">
              <a:solidFill>
                <a:srgbClr val="D5D5D5"/>
              </a:solidFill>
              <a:highlight>
                <a:srgbClr val="38383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5D5D5"/>
                </a:solidFill>
                <a:highlight>
                  <a:srgbClr val="383838"/>
                </a:highlight>
                <a:latin typeface="Courier New"/>
                <a:ea typeface="Courier New"/>
                <a:cs typeface="Courier New"/>
                <a:sym typeface="Courier New"/>
              </a:rPr>
              <a:t>Best Year                  33.19%</a:t>
            </a:r>
            <a:endParaRPr sz="1050">
              <a:solidFill>
                <a:srgbClr val="D5D5D5"/>
              </a:solidFill>
              <a:highlight>
                <a:srgbClr val="38383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5D5D5"/>
                </a:solidFill>
                <a:highlight>
                  <a:srgbClr val="383838"/>
                </a:highlight>
                <a:latin typeface="Courier New"/>
                <a:ea typeface="Courier New"/>
                <a:cs typeface="Courier New"/>
                <a:sym typeface="Courier New"/>
              </a:rPr>
              <a:t>Worst Year                 -13.09%</a:t>
            </a:r>
            <a:endParaRPr sz="1050">
              <a:solidFill>
                <a:srgbClr val="D5D5D5"/>
              </a:solidFill>
              <a:highlight>
                <a:srgbClr val="38383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D5D5D5"/>
              </a:solidFill>
              <a:highlight>
                <a:srgbClr val="383838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24b2ae53420_5_111"/>
          <p:cNvSpPr/>
          <p:nvPr/>
        </p:nvSpPr>
        <p:spPr>
          <a:xfrm>
            <a:off x="-1" y="6715437"/>
            <a:ext cx="12192000" cy="145500"/>
          </a:xfrm>
          <a:prstGeom prst="rect">
            <a:avLst/>
          </a:prstGeom>
          <a:solidFill>
            <a:srgbClr val="787272">
              <a:alpha val="9333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0" name="Google Shape;240;g24b2ae53420_5_111"/>
          <p:cNvSpPr txBox="1"/>
          <p:nvPr/>
        </p:nvSpPr>
        <p:spPr>
          <a:xfrm>
            <a:off x="185361" y="438100"/>
            <a:ext cx="56016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IX. Selected Result - Strategy 1</a:t>
            </a:r>
            <a:endParaRPr sz="28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241" name="Google Shape;241;g24b2ae53420_5_111"/>
          <p:cNvCxnSpPr/>
          <p:nvPr/>
        </p:nvCxnSpPr>
        <p:spPr>
          <a:xfrm>
            <a:off x="0" y="1102659"/>
            <a:ext cx="12192000" cy="0"/>
          </a:xfrm>
          <a:prstGeom prst="straightConnector1">
            <a:avLst/>
          </a:prstGeom>
          <a:noFill/>
          <a:ln w="19050" cap="flat" cmpd="sng">
            <a:solidFill>
              <a:srgbClr val="78727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42" name="Google Shape;242;g24b2ae53420_5_111"/>
          <p:cNvSpPr/>
          <p:nvPr/>
        </p:nvSpPr>
        <p:spPr>
          <a:xfrm>
            <a:off x="11530629" y="6715439"/>
            <a:ext cx="421200" cy="142500"/>
          </a:xfrm>
          <a:prstGeom prst="rect">
            <a:avLst/>
          </a:prstGeom>
          <a:solidFill>
            <a:srgbClr val="E4A11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3" name="Google Shape;243;g24b2ae53420_5_111"/>
          <p:cNvSpPr/>
          <p:nvPr/>
        </p:nvSpPr>
        <p:spPr>
          <a:xfrm>
            <a:off x="11770659" y="6715439"/>
            <a:ext cx="421200" cy="142500"/>
          </a:xfrm>
          <a:prstGeom prst="rect">
            <a:avLst/>
          </a:prstGeom>
          <a:solidFill>
            <a:srgbClr val="00B4D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44" name="Google Shape;244;g24b2ae53420_5_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95350" y="1293650"/>
            <a:ext cx="5275037" cy="267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g24b2ae53420_5_1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95350" y="4220125"/>
            <a:ext cx="5275025" cy="2143809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g24b2ae53420_5_111"/>
          <p:cNvSpPr txBox="1"/>
          <p:nvPr/>
        </p:nvSpPr>
        <p:spPr>
          <a:xfrm>
            <a:off x="390400" y="1446800"/>
            <a:ext cx="2679600" cy="26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“hidden_layers”</a:t>
            </a:r>
            <a:r>
              <a:rPr lang="en-US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-US" sz="1800">
                <a:solidFill>
                  <a:srgbClr val="098156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-US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“Epochs”</a:t>
            </a:r>
            <a:r>
              <a:rPr lang="en-US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-US" sz="1800">
                <a:solidFill>
                  <a:srgbClr val="098156"/>
                </a:solidFill>
                <a:latin typeface="Courier New"/>
                <a:ea typeface="Courier New"/>
                <a:cs typeface="Courier New"/>
                <a:sym typeface="Courier New"/>
              </a:rPr>
              <a:t>6</a:t>
            </a:r>
            <a:r>
              <a:rPr lang="en-US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“nodes”</a:t>
            </a:r>
            <a:r>
              <a:rPr lang="en-US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-US" sz="1800">
                <a:solidFill>
                  <a:srgbClr val="098156"/>
                </a:solidFill>
                <a:latin typeface="Courier New"/>
                <a:ea typeface="Courier New"/>
                <a:cs typeface="Courier New"/>
                <a:sym typeface="Courier New"/>
              </a:rPr>
              <a:t>112</a:t>
            </a:r>
            <a:r>
              <a:rPr lang="en-US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“lookback”</a:t>
            </a:r>
            <a:r>
              <a:rPr lang="en-US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-US" sz="1800">
                <a:solidFill>
                  <a:srgbClr val="098156"/>
                </a:solidFill>
                <a:latin typeface="Courier New"/>
                <a:ea typeface="Courier New"/>
                <a:cs typeface="Courier New"/>
                <a:sym typeface="Courier New"/>
              </a:rPr>
              <a:t>500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47" name="Google Shape;247;g24b2ae53420_5_111"/>
          <p:cNvSpPr txBox="1"/>
          <p:nvPr/>
        </p:nvSpPr>
        <p:spPr>
          <a:xfrm>
            <a:off x="8971250" y="1369850"/>
            <a:ext cx="3000000" cy="9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>
                <a:solidFill>
                  <a:srgbClr val="D5D5D5"/>
                </a:solidFill>
                <a:highlight>
                  <a:srgbClr val="383838"/>
                </a:highlight>
                <a:latin typeface="Courier New"/>
                <a:ea typeface="Courier New"/>
                <a:cs typeface="Courier New"/>
                <a:sym typeface="Courier New"/>
              </a:rPr>
              <a:t>Cumulative Return          138.09%</a:t>
            </a:r>
            <a:endParaRPr sz="1050" dirty="0">
              <a:solidFill>
                <a:srgbClr val="D5D5D5"/>
              </a:solidFill>
              <a:highlight>
                <a:srgbClr val="38383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>
                <a:solidFill>
                  <a:srgbClr val="D5D5D5"/>
                </a:solidFill>
                <a:highlight>
                  <a:srgbClr val="383838"/>
                </a:highlight>
                <a:latin typeface="Courier New"/>
                <a:ea typeface="Courier New"/>
                <a:cs typeface="Courier New"/>
                <a:sym typeface="Courier New"/>
              </a:rPr>
              <a:t>CAGR﹪                     5.92%</a:t>
            </a:r>
            <a:endParaRPr sz="1050" dirty="0">
              <a:solidFill>
                <a:srgbClr val="D5D5D5"/>
              </a:solidFill>
              <a:highlight>
                <a:srgbClr val="38383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 dirty="0">
              <a:solidFill>
                <a:srgbClr val="D5D5D5"/>
              </a:solidFill>
              <a:highlight>
                <a:srgbClr val="38383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>
                <a:solidFill>
                  <a:srgbClr val="D5D5D5"/>
                </a:solidFill>
                <a:highlight>
                  <a:srgbClr val="383838"/>
                </a:highlight>
                <a:latin typeface="Courier New"/>
                <a:ea typeface="Courier New"/>
                <a:cs typeface="Courier New"/>
                <a:sym typeface="Courier New"/>
              </a:rPr>
              <a:t>Sharpe                     0.51</a:t>
            </a:r>
            <a:endParaRPr sz="1050" dirty="0">
              <a:solidFill>
                <a:srgbClr val="D5D5D5"/>
              </a:solidFill>
              <a:highlight>
                <a:srgbClr val="38383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>
                <a:solidFill>
                  <a:srgbClr val="D5D5D5"/>
                </a:solidFill>
                <a:highlight>
                  <a:srgbClr val="383838"/>
                </a:highlight>
                <a:latin typeface="Courier New"/>
                <a:ea typeface="Courier New"/>
                <a:cs typeface="Courier New"/>
                <a:sym typeface="Courier New"/>
              </a:rPr>
              <a:t>Prob. Sharpe Ratio         97.65%</a:t>
            </a:r>
            <a:endParaRPr dirty="0"/>
          </a:p>
        </p:txBody>
      </p:sp>
      <p:sp>
        <p:nvSpPr>
          <p:cNvPr id="248" name="Google Shape;248;g24b2ae53420_5_111"/>
          <p:cNvSpPr txBox="1"/>
          <p:nvPr/>
        </p:nvSpPr>
        <p:spPr>
          <a:xfrm>
            <a:off x="8961400" y="4924938"/>
            <a:ext cx="3000000" cy="11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5D5D5"/>
                </a:solidFill>
                <a:highlight>
                  <a:srgbClr val="383838"/>
                </a:highlight>
                <a:latin typeface="Courier New"/>
                <a:ea typeface="Courier New"/>
                <a:cs typeface="Courier New"/>
                <a:sym typeface="Courier New"/>
              </a:rPr>
              <a:t>Max Drawdown               -31.98%</a:t>
            </a:r>
            <a:endParaRPr sz="1050">
              <a:solidFill>
                <a:srgbClr val="D5D5D5"/>
              </a:solidFill>
              <a:highlight>
                <a:srgbClr val="38383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5D5D5"/>
                </a:solidFill>
                <a:highlight>
                  <a:srgbClr val="383838"/>
                </a:highlight>
                <a:latin typeface="Courier New"/>
                <a:ea typeface="Courier New"/>
                <a:cs typeface="Courier New"/>
                <a:sym typeface="Courier New"/>
              </a:rPr>
              <a:t>Longest DD Days            891</a:t>
            </a:r>
            <a:endParaRPr sz="1050">
              <a:solidFill>
                <a:srgbClr val="D5D5D5"/>
              </a:solidFill>
              <a:highlight>
                <a:srgbClr val="38383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5D5D5"/>
                </a:solidFill>
                <a:highlight>
                  <a:srgbClr val="383838"/>
                </a:highlight>
                <a:latin typeface="Courier New"/>
                <a:ea typeface="Courier New"/>
                <a:cs typeface="Courier New"/>
                <a:sym typeface="Courier New"/>
              </a:rPr>
              <a:t>Volatility (ann.)          12.86%</a:t>
            </a:r>
            <a:endParaRPr sz="1050">
              <a:solidFill>
                <a:srgbClr val="D5D5D5"/>
              </a:solidFill>
              <a:highlight>
                <a:srgbClr val="38383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5D5D5"/>
                </a:solidFill>
                <a:highlight>
                  <a:srgbClr val="383838"/>
                </a:highlight>
                <a:latin typeface="Courier New"/>
                <a:ea typeface="Courier New"/>
                <a:cs typeface="Courier New"/>
                <a:sym typeface="Courier New"/>
              </a:rPr>
              <a:t>Calmar                     0.18</a:t>
            </a:r>
            <a:endParaRPr sz="1050">
              <a:solidFill>
                <a:srgbClr val="D5D5D5"/>
              </a:solidFill>
              <a:highlight>
                <a:srgbClr val="38383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5D5D5"/>
                </a:solidFill>
                <a:highlight>
                  <a:srgbClr val="383838"/>
                </a:highlight>
                <a:latin typeface="Courier New"/>
                <a:ea typeface="Courier New"/>
                <a:cs typeface="Courier New"/>
                <a:sym typeface="Courier New"/>
              </a:rPr>
              <a:t>Skew                       0.05</a:t>
            </a:r>
            <a:endParaRPr sz="1050">
              <a:solidFill>
                <a:srgbClr val="D5D5D5"/>
              </a:solidFill>
              <a:highlight>
                <a:srgbClr val="38383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5D5D5"/>
                </a:solidFill>
                <a:highlight>
                  <a:srgbClr val="383838"/>
                </a:highlight>
                <a:latin typeface="Courier New"/>
                <a:ea typeface="Courier New"/>
                <a:cs typeface="Courier New"/>
                <a:sym typeface="Courier New"/>
              </a:rPr>
              <a:t>Kurtosis                   11.53</a:t>
            </a:r>
            <a:endParaRPr/>
          </a:p>
        </p:txBody>
      </p:sp>
      <p:sp>
        <p:nvSpPr>
          <p:cNvPr id="249" name="Google Shape;249;g24b2ae53420_5_111"/>
          <p:cNvSpPr txBox="1"/>
          <p:nvPr/>
        </p:nvSpPr>
        <p:spPr>
          <a:xfrm>
            <a:off x="8971250" y="2362550"/>
            <a:ext cx="3000000" cy="6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>
                <a:solidFill>
                  <a:srgbClr val="D5D5D5"/>
                </a:solidFill>
                <a:highlight>
                  <a:srgbClr val="383838"/>
                </a:highlight>
                <a:latin typeface="Courier New"/>
                <a:ea typeface="Courier New"/>
                <a:cs typeface="Courier New"/>
                <a:sym typeface="Courier New"/>
              </a:rPr>
              <a:t>Expected Daily %           0.02%</a:t>
            </a:r>
            <a:endParaRPr sz="1050" dirty="0">
              <a:solidFill>
                <a:srgbClr val="D5D5D5"/>
              </a:solidFill>
              <a:highlight>
                <a:srgbClr val="38383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>
                <a:solidFill>
                  <a:srgbClr val="D5D5D5"/>
                </a:solidFill>
                <a:highlight>
                  <a:srgbClr val="383838"/>
                </a:highlight>
                <a:latin typeface="Courier New"/>
                <a:ea typeface="Courier New"/>
                <a:cs typeface="Courier New"/>
                <a:sym typeface="Courier New"/>
              </a:rPr>
              <a:t>Expected Monthly %         0.48%</a:t>
            </a:r>
            <a:endParaRPr sz="1050" dirty="0">
              <a:solidFill>
                <a:srgbClr val="D5D5D5"/>
              </a:solidFill>
              <a:highlight>
                <a:srgbClr val="38383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>
                <a:solidFill>
                  <a:srgbClr val="D5D5D5"/>
                </a:solidFill>
                <a:highlight>
                  <a:srgbClr val="383838"/>
                </a:highlight>
                <a:latin typeface="Courier New"/>
                <a:ea typeface="Courier New"/>
                <a:cs typeface="Courier New"/>
                <a:sym typeface="Courier New"/>
              </a:rPr>
              <a:t>Expected Yearly %          5.57%</a:t>
            </a:r>
            <a:endParaRPr dirty="0"/>
          </a:p>
        </p:txBody>
      </p:sp>
      <p:sp>
        <p:nvSpPr>
          <p:cNvPr id="250" name="Google Shape;250;g24b2ae53420_5_111"/>
          <p:cNvSpPr txBox="1"/>
          <p:nvPr/>
        </p:nvSpPr>
        <p:spPr>
          <a:xfrm>
            <a:off x="8971250" y="4161438"/>
            <a:ext cx="30000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5D5D5"/>
                </a:solidFill>
                <a:highlight>
                  <a:srgbClr val="383838"/>
                </a:highlight>
                <a:latin typeface="Courier New"/>
                <a:ea typeface="Courier New"/>
                <a:cs typeface="Courier New"/>
                <a:sym typeface="Courier New"/>
              </a:rPr>
              <a:t>Win Days %                 53.37%</a:t>
            </a:r>
            <a:endParaRPr sz="1050">
              <a:solidFill>
                <a:srgbClr val="D5D5D5"/>
              </a:solidFill>
              <a:highlight>
                <a:srgbClr val="38383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5D5D5"/>
                </a:solidFill>
                <a:highlight>
                  <a:srgbClr val="383838"/>
                </a:highlight>
                <a:latin typeface="Courier New"/>
                <a:ea typeface="Courier New"/>
                <a:cs typeface="Courier New"/>
                <a:sym typeface="Courier New"/>
              </a:rPr>
              <a:t>Win Month %                58.24%</a:t>
            </a:r>
            <a:endParaRPr sz="1050">
              <a:solidFill>
                <a:srgbClr val="D5D5D5"/>
              </a:solidFill>
              <a:highlight>
                <a:srgbClr val="38383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5D5D5"/>
                </a:solidFill>
                <a:highlight>
                  <a:srgbClr val="383838"/>
                </a:highlight>
                <a:latin typeface="Courier New"/>
                <a:ea typeface="Courier New"/>
                <a:cs typeface="Courier New"/>
                <a:sym typeface="Courier New"/>
              </a:rPr>
              <a:t>Win Quarter %              65.57%</a:t>
            </a:r>
            <a:endParaRPr sz="1050">
              <a:solidFill>
                <a:srgbClr val="D5D5D5"/>
              </a:solidFill>
              <a:highlight>
                <a:srgbClr val="38383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5D5D5"/>
                </a:solidFill>
                <a:highlight>
                  <a:srgbClr val="383838"/>
                </a:highlight>
                <a:latin typeface="Courier New"/>
                <a:ea typeface="Courier New"/>
                <a:cs typeface="Courier New"/>
                <a:sym typeface="Courier New"/>
              </a:rPr>
              <a:t>Win Year %                 68.75%</a:t>
            </a:r>
            <a:endParaRPr/>
          </a:p>
        </p:txBody>
      </p:sp>
      <p:sp>
        <p:nvSpPr>
          <p:cNvPr id="251" name="Google Shape;251;g24b2ae53420_5_111"/>
          <p:cNvSpPr txBox="1"/>
          <p:nvPr/>
        </p:nvSpPr>
        <p:spPr>
          <a:xfrm>
            <a:off x="8971250" y="3032150"/>
            <a:ext cx="3000000" cy="14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>
                <a:solidFill>
                  <a:srgbClr val="D5D5D5"/>
                </a:solidFill>
                <a:highlight>
                  <a:srgbClr val="383838"/>
                </a:highlight>
                <a:latin typeface="Courier New"/>
                <a:ea typeface="Courier New"/>
                <a:cs typeface="Courier New"/>
                <a:sym typeface="Courier New"/>
              </a:rPr>
              <a:t>Best Day                   8.28%</a:t>
            </a:r>
            <a:endParaRPr sz="1050" dirty="0">
              <a:solidFill>
                <a:srgbClr val="D5D5D5"/>
              </a:solidFill>
              <a:highlight>
                <a:srgbClr val="38383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>
                <a:solidFill>
                  <a:srgbClr val="D5D5D5"/>
                </a:solidFill>
                <a:highlight>
                  <a:srgbClr val="383838"/>
                </a:highlight>
                <a:latin typeface="Courier New"/>
                <a:ea typeface="Courier New"/>
                <a:cs typeface="Courier New"/>
                <a:sym typeface="Courier New"/>
              </a:rPr>
              <a:t>Worst Day                  -6.93%</a:t>
            </a:r>
            <a:endParaRPr sz="1050" dirty="0">
              <a:solidFill>
                <a:srgbClr val="D5D5D5"/>
              </a:solidFill>
              <a:highlight>
                <a:srgbClr val="38383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>
                <a:solidFill>
                  <a:srgbClr val="D5D5D5"/>
                </a:solidFill>
                <a:highlight>
                  <a:srgbClr val="383838"/>
                </a:highlight>
                <a:latin typeface="Courier New"/>
                <a:ea typeface="Courier New"/>
                <a:cs typeface="Courier New"/>
                <a:sym typeface="Courier New"/>
              </a:rPr>
              <a:t>Best Month                 18.84%</a:t>
            </a:r>
            <a:endParaRPr sz="1050" dirty="0">
              <a:solidFill>
                <a:srgbClr val="D5D5D5"/>
              </a:solidFill>
              <a:highlight>
                <a:srgbClr val="38383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>
                <a:solidFill>
                  <a:srgbClr val="D5D5D5"/>
                </a:solidFill>
                <a:highlight>
                  <a:srgbClr val="383838"/>
                </a:highlight>
                <a:latin typeface="Courier New"/>
                <a:ea typeface="Courier New"/>
                <a:cs typeface="Courier New"/>
                <a:sym typeface="Courier New"/>
              </a:rPr>
              <a:t>Worst Month                -15.32%</a:t>
            </a:r>
            <a:endParaRPr sz="1050" dirty="0">
              <a:solidFill>
                <a:srgbClr val="D5D5D5"/>
              </a:solidFill>
              <a:highlight>
                <a:srgbClr val="38383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>
                <a:solidFill>
                  <a:srgbClr val="D5D5D5"/>
                </a:solidFill>
                <a:highlight>
                  <a:srgbClr val="383838"/>
                </a:highlight>
                <a:latin typeface="Courier New"/>
                <a:ea typeface="Courier New"/>
                <a:cs typeface="Courier New"/>
                <a:sym typeface="Courier New"/>
              </a:rPr>
              <a:t>Best Year                  33.19%</a:t>
            </a:r>
            <a:endParaRPr sz="1050" dirty="0">
              <a:solidFill>
                <a:srgbClr val="D5D5D5"/>
              </a:solidFill>
              <a:highlight>
                <a:srgbClr val="38383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>
                <a:solidFill>
                  <a:srgbClr val="D5D5D5"/>
                </a:solidFill>
                <a:highlight>
                  <a:srgbClr val="383838"/>
                </a:highlight>
                <a:latin typeface="Courier New"/>
                <a:ea typeface="Courier New"/>
                <a:cs typeface="Courier New"/>
                <a:sym typeface="Courier New"/>
              </a:rPr>
              <a:t>Worst Year                 -13.09%</a:t>
            </a:r>
            <a:endParaRPr sz="1050" dirty="0">
              <a:solidFill>
                <a:srgbClr val="D5D5D5"/>
              </a:solidFill>
              <a:highlight>
                <a:srgbClr val="38383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 dirty="0">
              <a:solidFill>
                <a:srgbClr val="D5D5D5"/>
              </a:solidFill>
              <a:highlight>
                <a:srgbClr val="383838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F6CC05E-4A33-5627-2C20-AF7381A2A455}"/>
              </a:ext>
            </a:extLst>
          </p:cNvPr>
          <p:cNvSpPr/>
          <p:nvPr/>
        </p:nvSpPr>
        <p:spPr>
          <a:xfrm>
            <a:off x="-1" y="6715437"/>
            <a:ext cx="12192000" cy="145518"/>
          </a:xfrm>
          <a:prstGeom prst="rect">
            <a:avLst/>
          </a:prstGeom>
          <a:solidFill>
            <a:srgbClr val="787272">
              <a:alpha val="9372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35840D0-B421-8A55-DF68-C3345DBE3F36}"/>
              </a:ext>
            </a:extLst>
          </p:cNvPr>
          <p:cNvCxnSpPr>
            <a:cxnSpLocks/>
          </p:cNvCxnSpPr>
          <p:nvPr/>
        </p:nvCxnSpPr>
        <p:spPr>
          <a:xfrm>
            <a:off x="0" y="1102659"/>
            <a:ext cx="12192000" cy="0"/>
          </a:xfrm>
          <a:prstGeom prst="line">
            <a:avLst/>
          </a:prstGeom>
          <a:ln w="19050">
            <a:solidFill>
              <a:srgbClr val="7872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28D2697A-0D69-4C96-FC47-E3398DA1D295}"/>
              </a:ext>
            </a:extLst>
          </p:cNvPr>
          <p:cNvSpPr/>
          <p:nvPr/>
        </p:nvSpPr>
        <p:spPr>
          <a:xfrm>
            <a:off x="11530629" y="6715439"/>
            <a:ext cx="421341" cy="142561"/>
          </a:xfrm>
          <a:prstGeom prst="rect">
            <a:avLst/>
          </a:prstGeom>
          <a:solidFill>
            <a:srgbClr val="E4A1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D2612890-567F-B0DC-CE68-D49D1A81FDD5}"/>
              </a:ext>
            </a:extLst>
          </p:cNvPr>
          <p:cNvSpPr/>
          <p:nvPr/>
        </p:nvSpPr>
        <p:spPr>
          <a:xfrm>
            <a:off x="11770659" y="6715439"/>
            <a:ext cx="421341" cy="142561"/>
          </a:xfrm>
          <a:prstGeom prst="rect">
            <a:avLst/>
          </a:prstGeom>
          <a:solidFill>
            <a:srgbClr val="00B4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ADD94AA-D0FA-9C96-6A69-9E3F7F6C0B9F}"/>
              </a:ext>
            </a:extLst>
          </p:cNvPr>
          <p:cNvSpPr txBox="1"/>
          <p:nvPr/>
        </p:nvSpPr>
        <p:spPr>
          <a:xfrm>
            <a:off x="1280667" y="2008944"/>
            <a:ext cx="39116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KoPub돋움체 Medium" panose="02020603020101020101" pitchFamily="18" charset="-127"/>
                <a:cs typeface="Times New Roman" panose="02020603050405020304" pitchFamily="18" charset="0"/>
              </a:rPr>
              <a:t>Target:  Maximize Sharpe Ratio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KoPub돋움체 Medium" panose="0202060302010102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37BE2B1-3C9B-A88B-D3F3-B40CAC1E7F41}"/>
              </a:ext>
            </a:extLst>
          </p:cNvPr>
          <p:cNvSpPr txBox="1"/>
          <p:nvPr/>
        </p:nvSpPr>
        <p:spPr>
          <a:xfrm>
            <a:off x="154144" y="548075"/>
            <a:ext cx="90660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Times New Roman" panose="02020603050405020304" pitchFamily="18" charset="0"/>
                <a:ea typeface="KoPub돋움체 Bold" panose="02020603020101020101" pitchFamily="18" charset="-127"/>
                <a:cs typeface="Times New Roman" panose="02020603050405020304" pitchFamily="18" charset="0"/>
              </a:rPr>
              <a:t>Ⅰ</a:t>
            </a:r>
            <a:r>
              <a:rPr lang="en-US" altLang="ko-KR" sz="2800" dirty="0">
                <a:latin typeface="+mj-lt"/>
                <a:ea typeface="KoPub돋움체 Bold" panose="02020603020101020101" pitchFamily="18" charset="-127"/>
              </a:rPr>
              <a:t>. </a:t>
            </a:r>
            <a:r>
              <a:rPr lang="en-US" altLang="ko-KR" sz="2800" dirty="0">
                <a:latin typeface="Times New Roman" panose="02020603050405020304" pitchFamily="18" charset="0"/>
                <a:ea typeface="KoPub돋움체 Bold" panose="02020603020101020101" pitchFamily="18" charset="-127"/>
                <a:cs typeface="Times New Roman" panose="02020603050405020304" pitchFamily="18" charset="0"/>
              </a:rPr>
              <a:t>Project Description : Define Object Function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ADD94AA-D0FA-9C96-6A69-9E3F7F6C0B9F}"/>
              </a:ext>
            </a:extLst>
          </p:cNvPr>
          <p:cNvSpPr txBox="1"/>
          <p:nvPr/>
        </p:nvSpPr>
        <p:spPr>
          <a:xfrm>
            <a:off x="7047433" y="2034515"/>
            <a:ext cx="39116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KoPub돋움체 Medium" panose="02020603020101020101" pitchFamily="18" charset="-127"/>
                <a:cs typeface="Times New Roman" panose="02020603050405020304" pitchFamily="18" charset="0"/>
              </a:rPr>
              <a:t>Target: Minimize Variance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KoPub돋움체 Medium" panose="02020603020101020101" pitchFamily="18" charset="-127"/>
              <a:cs typeface="Times New Roman" panose="02020603050405020304" pitchFamily="18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800" y="2466907"/>
            <a:ext cx="4899362" cy="232570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1186" y="2463780"/>
            <a:ext cx="4604121" cy="2328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31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4101" y="1416663"/>
            <a:ext cx="113649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S. </a:t>
            </a:r>
            <a:r>
              <a:rPr lang="en-US" altLang="ko-K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Begušić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Z. </a:t>
            </a:r>
            <a:r>
              <a:rPr lang="en-US" altLang="ko-K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Kostanjčar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"Cluster-Based Shrinkage of Correlation Matrices for Portfolio Optimization," 2019 11th 	International Symposium on Image and Signal Processing and Analysis (ISPA), Dubrovnik, Croatia, 2019, pp. 	301-305, </a:t>
            </a:r>
            <a:r>
              <a:rPr lang="en-US" altLang="ko-K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doi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10.1109/ISPA.2019.8868482.</a:t>
            </a:r>
          </a:p>
          <a:p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F6CC05E-4A33-5627-2C20-AF7381A2A455}"/>
              </a:ext>
            </a:extLst>
          </p:cNvPr>
          <p:cNvSpPr/>
          <p:nvPr/>
        </p:nvSpPr>
        <p:spPr>
          <a:xfrm>
            <a:off x="-1" y="6715437"/>
            <a:ext cx="12192000" cy="145518"/>
          </a:xfrm>
          <a:prstGeom prst="rect">
            <a:avLst/>
          </a:prstGeom>
          <a:solidFill>
            <a:srgbClr val="787272">
              <a:alpha val="9372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35840D0-B421-8A55-DF68-C3345DBE3F36}"/>
              </a:ext>
            </a:extLst>
          </p:cNvPr>
          <p:cNvCxnSpPr>
            <a:cxnSpLocks/>
          </p:cNvCxnSpPr>
          <p:nvPr/>
        </p:nvCxnSpPr>
        <p:spPr>
          <a:xfrm>
            <a:off x="0" y="1102659"/>
            <a:ext cx="12192000" cy="0"/>
          </a:xfrm>
          <a:prstGeom prst="line">
            <a:avLst/>
          </a:prstGeom>
          <a:ln w="19050">
            <a:solidFill>
              <a:srgbClr val="7872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28D2697A-0D69-4C96-FC47-E3398DA1D295}"/>
              </a:ext>
            </a:extLst>
          </p:cNvPr>
          <p:cNvSpPr/>
          <p:nvPr/>
        </p:nvSpPr>
        <p:spPr>
          <a:xfrm>
            <a:off x="11530629" y="6715439"/>
            <a:ext cx="421341" cy="142561"/>
          </a:xfrm>
          <a:prstGeom prst="rect">
            <a:avLst/>
          </a:prstGeom>
          <a:solidFill>
            <a:srgbClr val="E4A1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D2612890-567F-B0DC-CE68-D49D1A81FDD5}"/>
              </a:ext>
            </a:extLst>
          </p:cNvPr>
          <p:cNvSpPr/>
          <p:nvPr/>
        </p:nvSpPr>
        <p:spPr>
          <a:xfrm>
            <a:off x="11770659" y="6715439"/>
            <a:ext cx="421341" cy="142561"/>
          </a:xfrm>
          <a:prstGeom prst="rect">
            <a:avLst/>
          </a:prstGeom>
          <a:solidFill>
            <a:srgbClr val="00B4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37BE2B1-3C9B-A88B-D3F3-B40CAC1E7F41}"/>
              </a:ext>
            </a:extLst>
          </p:cNvPr>
          <p:cNvSpPr txBox="1"/>
          <p:nvPr/>
        </p:nvSpPr>
        <p:spPr>
          <a:xfrm>
            <a:off x="217204" y="569548"/>
            <a:ext cx="21473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ore-KR" sz="28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lang="en-US" altLang="ko-KR" sz="2800" dirty="0">
                <a:latin typeface="Times New Roman" panose="02020603050405020304" pitchFamily="18" charset="0"/>
                <a:ea typeface="KoPub돋움체 Bold" panose="02020603020101020101" pitchFamily="18" charset="-127"/>
                <a:cs typeface="Times New Roman" panose="02020603050405020304" pitchFamily="18" charset="0"/>
              </a:rPr>
              <a:t>. Citation</a:t>
            </a:r>
            <a:endParaRPr lang="ko-KR" altLang="en-US" sz="2800" dirty="0">
              <a:latin typeface="Times New Roman" panose="02020603050405020304" pitchFamily="18" charset="0"/>
              <a:ea typeface="KoPub돋움체 Bold" panose="0202060302010102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CB7440-89DC-9C76-621C-EED7BD48B16D}"/>
              </a:ext>
            </a:extLst>
          </p:cNvPr>
          <p:cNvSpPr txBox="1"/>
          <p:nvPr/>
        </p:nvSpPr>
        <p:spPr>
          <a:xfrm>
            <a:off x="304101" y="2386212"/>
            <a:ext cx="11364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Zihao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Zhang and Stefan </a:t>
            </a:r>
            <a:r>
              <a:rPr lang="en-US" altLang="ko-K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Zohren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Stephen Roberts, “Deep Learning for Portfolio Optimization,” The Journal of 	Financial Data Science, 2020, vol. 2 no. 4 pp. 8-20, https://doi.org/10.3905/jfds.2020.1.042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54AB99-EE56-FB7F-5EBE-476A22A6906C}"/>
              </a:ext>
            </a:extLst>
          </p:cNvPr>
          <p:cNvSpPr txBox="1"/>
          <p:nvPr/>
        </p:nvSpPr>
        <p:spPr>
          <a:xfrm>
            <a:off x="304101" y="3216636"/>
            <a:ext cx="11364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Markowitz, Harry. “Portfolio Selection.” The Journal of Finance 7, no. 1 (1952): 77–91. https://doi.org/10.2307/2975974.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711DFE-C013-92E2-312A-86FDBF60BBA8}"/>
              </a:ext>
            </a:extLst>
          </p:cNvPr>
          <p:cNvSpPr txBox="1"/>
          <p:nvPr/>
        </p:nvSpPr>
        <p:spPr>
          <a:xfrm>
            <a:off x="304101" y="3773115"/>
            <a:ext cx="11364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Sébastien Page &amp; Robert A. </a:t>
            </a:r>
            <a:r>
              <a:rPr lang="en-US" altLang="ko-K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Panariello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(2018) When Diversification Fails, Financial Analysts Journal, 74:3, 19-32, </a:t>
            </a:r>
          </a:p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	DOI: 10.2469/faj.v74.n3.3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6A9426-F21F-711A-BF96-C4B54FA243CA}"/>
              </a:ext>
            </a:extLst>
          </p:cNvPr>
          <p:cNvSpPr txBox="1"/>
          <p:nvPr/>
        </p:nvSpPr>
        <p:spPr>
          <a:xfrm>
            <a:off x="304101" y="4682203"/>
            <a:ext cx="11364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Marcos M. López de Prado (2020),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Machine Learning for Asset Managers, Cambridge University Press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EC756C5-DABA-144D-5EAA-D43B8C3610EB}"/>
              </a:ext>
            </a:extLst>
          </p:cNvPr>
          <p:cNvSpPr txBox="1"/>
          <p:nvPr/>
        </p:nvSpPr>
        <p:spPr>
          <a:xfrm>
            <a:off x="244911" y="5308671"/>
            <a:ext cx="11364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Matthew F. Dixon, Igor Halperin, Paul Bilokon (2020),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Machine Learning in Finance: From Theory to Practice, Springer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637837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F6CC05E-4A33-5627-2C20-AF7381A2A455}"/>
              </a:ext>
            </a:extLst>
          </p:cNvPr>
          <p:cNvSpPr/>
          <p:nvPr/>
        </p:nvSpPr>
        <p:spPr>
          <a:xfrm>
            <a:off x="-1" y="6715437"/>
            <a:ext cx="12192000" cy="145518"/>
          </a:xfrm>
          <a:prstGeom prst="rect">
            <a:avLst/>
          </a:prstGeom>
          <a:solidFill>
            <a:srgbClr val="787272">
              <a:alpha val="9372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35840D0-B421-8A55-DF68-C3345DBE3F36}"/>
              </a:ext>
            </a:extLst>
          </p:cNvPr>
          <p:cNvCxnSpPr>
            <a:cxnSpLocks/>
          </p:cNvCxnSpPr>
          <p:nvPr/>
        </p:nvCxnSpPr>
        <p:spPr>
          <a:xfrm>
            <a:off x="0" y="1102659"/>
            <a:ext cx="12192000" cy="0"/>
          </a:xfrm>
          <a:prstGeom prst="line">
            <a:avLst/>
          </a:prstGeom>
          <a:ln w="19050">
            <a:solidFill>
              <a:srgbClr val="7872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28D2697A-0D69-4C96-FC47-E3398DA1D295}"/>
              </a:ext>
            </a:extLst>
          </p:cNvPr>
          <p:cNvSpPr/>
          <p:nvPr/>
        </p:nvSpPr>
        <p:spPr>
          <a:xfrm>
            <a:off x="11530629" y="6715439"/>
            <a:ext cx="421341" cy="142561"/>
          </a:xfrm>
          <a:prstGeom prst="rect">
            <a:avLst/>
          </a:prstGeom>
          <a:solidFill>
            <a:srgbClr val="E4A1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D2612890-567F-B0DC-CE68-D49D1A81FDD5}"/>
              </a:ext>
            </a:extLst>
          </p:cNvPr>
          <p:cNvSpPr/>
          <p:nvPr/>
        </p:nvSpPr>
        <p:spPr>
          <a:xfrm>
            <a:off x="11770659" y="6715439"/>
            <a:ext cx="421341" cy="142561"/>
          </a:xfrm>
          <a:prstGeom prst="rect">
            <a:avLst/>
          </a:prstGeom>
          <a:solidFill>
            <a:srgbClr val="00B4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37BE2B1-3C9B-A88B-D3F3-B40CAC1E7F41}"/>
              </a:ext>
            </a:extLst>
          </p:cNvPr>
          <p:cNvSpPr txBox="1"/>
          <p:nvPr/>
        </p:nvSpPr>
        <p:spPr>
          <a:xfrm>
            <a:off x="217204" y="569548"/>
            <a:ext cx="21473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ore-KR" sz="28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lang="en-US" altLang="ko-KR" sz="2800" dirty="0">
                <a:latin typeface="Times New Roman" panose="02020603050405020304" pitchFamily="18" charset="0"/>
                <a:ea typeface="KoPub돋움체 Bold" panose="02020603020101020101" pitchFamily="18" charset="-127"/>
                <a:cs typeface="Times New Roman" panose="02020603050405020304" pitchFamily="18" charset="0"/>
              </a:rPr>
              <a:t>. Citation</a:t>
            </a:r>
            <a:endParaRPr lang="ko-KR" altLang="en-US" sz="2800" dirty="0">
              <a:latin typeface="Times New Roman" panose="02020603050405020304" pitchFamily="18" charset="0"/>
              <a:ea typeface="KoPub돋움체 Bold" panose="0202060302010102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30D2D3-196E-E250-E157-3C1E2908A9AF}"/>
              </a:ext>
            </a:extLst>
          </p:cNvPr>
          <p:cNvSpPr txBox="1"/>
          <p:nvPr/>
        </p:nvSpPr>
        <p:spPr>
          <a:xfrm>
            <a:off x="285629" y="1450918"/>
            <a:ext cx="11364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Stefan Jansen (2020),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Machine Learning for Algorithmic Trading: Predictive models to extract signals from market and 	alternative data for systematic trading strategies with Python, </a:t>
            </a:r>
            <a:r>
              <a:rPr lang="en-US" altLang="ko-K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Packt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Publishing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C90EC0-683A-ED02-B63A-8A31F5D939EC}"/>
              </a:ext>
            </a:extLst>
          </p:cNvPr>
          <p:cNvSpPr txBox="1"/>
          <p:nvPr/>
        </p:nvSpPr>
        <p:spPr>
          <a:xfrm>
            <a:off x="285629" y="2332990"/>
            <a:ext cx="11364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Stefan Jansen (2018),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Hands-On Machine Learning for Algorithmic Trading, </a:t>
            </a:r>
            <a:r>
              <a:rPr lang="en-US" altLang="ko-K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Packt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Publishing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4AA0C60-B436-7844-2DF9-1F3EF7531E93}"/>
              </a:ext>
            </a:extLst>
          </p:cNvPr>
          <p:cNvSpPr txBox="1"/>
          <p:nvPr/>
        </p:nvSpPr>
        <p:spPr>
          <a:xfrm>
            <a:off x="285629" y="4006361"/>
            <a:ext cx="11364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김태헌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신준호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(2020), (</a:t>
            </a:r>
            <a:r>
              <a:rPr lang="ko-KR" alt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퀀트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전략을 위한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인공지능 트레이딩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ko-KR" alt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파이썬과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케라스를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활용한 </a:t>
            </a:r>
            <a:r>
              <a:rPr lang="ko-KR" alt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머신러닝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딥러닝 </a:t>
            </a:r>
            <a:r>
              <a:rPr lang="ko-KR" alt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퀸트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전략 기술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ko-KR" alt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한빛미디어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CBB6BBE-54B8-38F9-E321-65E120B989A7}"/>
              </a:ext>
            </a:extLst>
          </p:cNvPr>
          <p:cNvSpPr txBox="1"/>
          <p:nvPr/>
        </p:nvSpPr>
        <p:spPr>
          <a:xfrm>
            <a:off x="285629" y="3000030"/>
            <a:ext cx="11364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Hyemee Kim, Ryeji Jeong, Hyerim Bae.(2019).Hyper Parameter Tuning Method based on Sampling for Optimal LSTM 	Model.</a:t>
            </a:r>
            <a:r>
              <a:rPr lang="ko-KR" alt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한국컴퓨터정보학회논문지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,24(1),137-143.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117281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656B872-1C23-9D79-D2C4-34CD105958AC}"/>
              </a:ext>
            </a:extLst>
          </p:cNvPr>
          <p:cNvSpPr/>
          <p:nvPr/>
        </p:nvSpPr>
        <p:spPr>
          <a:xfrm>
            <a:off x="7220885" y="3599361"/>
            <a:ext cx="251632" cy="2632587"/>
          </a:xfrm>
          <a:prstGeom prst="rect">
            <a:avLst/>
          </a:prstGeom>
          <a:solidFill>
            <a:srgbClr val="00B4D5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D19B775-0007-5891-A61D-2013AA709348}"/>
              </a:ext>
            </a:extLst>
          </p:cNvPr>
          <p:cNvSpPr/>
          <p:nvPr/>
        </p:nvSpPr>
        <p:spPr>
          <a:xfrm>
            <a:off x="7220885" y="3599359"/>
            <a:ext cx="261464" cy="400110"/>
          </a:xfrm>
          <a:prstGeom prst="rect">
            <a:avLst/>
          </a:prstGeom>
          <a:solidFill>
            <a:srgbClr val="E4A114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7D67DD9-0141-BC5B-96DD-CD8863BC52A1}"/>
              </a:ext>
            </a:extLst>
          </p:cNvPr>
          <p:cNvSpPr/>
          <p:nvPr/>
        </p:nvSpPr>
        <p:spPr>
          <a:xfrm>
            <a:off x="7472517" y="3599360"/>
            <a:ext cx="4719483" cy="2632588"/>
          </a:xfrm>
          <a:prstGeom prst="rect">
            <a:avLst/>
          </a:prstGeom>
          <a:solidFill>
            <a:srgbClr val="787272">
              <a:alpha val="9372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512447" y="5612523"/>
            <a:ext cx="2194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  <a:endParaRPr lang="ko-KR" alt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26127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평행 사변형 70">
            <a:extLst>
              <a:ext uri="{FF2B5EF4-FFF2-40B4-BE49-F238E27FC236}">
                <a16:creationId xmlns:a16="http://schemas.microsoft.com/office/drawing/2014/main" id="{34639A50-B944-FC2D-D72A-8EC768B44A45}"/>
              </a:ext>
            </a:extLst>
          </p:cNvPr>
          <p:cNvSpPr/>
          <p:nvPr/>
        </p:nvSpPr>
        <p:spPr>
          <a:xfrm>
            <a:off x="580572" y="4113786"/>
            <a:ext cx="1500074" cy="100653"/>
          </a:xfrm>
          <a:prstGeom prst="parallelogram">
            <a:avLst/>
          </a:prstGeom>
          <a:solidFill>
            <a:srgbClr val="E4A114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평행 사변형 69">
            <a:extLst>
              <a:ext uri="{FF2B5EF4-FFF2-40B4-BE49-F238E27FC236}">
                <a16:creationId xmlns:a16="http://schemas.microsoft.com/office/drawing/2014/main" id="{34639A50-B944-FC2D-D72A-8EC768B44A45}"/>
              </a:ext>
            </a:extLst>
          </p:cNvPr>
          <p:cNvSpPr/>
          <p:nvPr/>
        </p:nvSpPr>
        <p:spPr>
          <a:xfrm>
            <a:off x="625118" y="1671145"/>
            <a:ext cx="705491" cy="75674"/>
          </a:xfrm>
          <a:prstGeom prst="parallelogram">
            <a:avLst/>
          </a:prstGeom>
          <a:solidFill>
            <a:srgbClr val="E4A114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05700" y="1472081"/>
            <a:ext cx="47233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맑은 고딕" panose="020B0503020000020004" pitchFamily="50" charset="-127"/>
              </a:rPr>
              <a:t>∙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SLSQP</a:t>
            </a:r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F6CC05E-4A33-5627-2C20-AF7381A2A455}"/>
              </a:ext>
            </a:extLst>
          </p:cNvPr>
          <p:cNvSpPr/>
          <p:nvPr/>
        </p:nvSpPr>
        <p:spPr>
          <a:xfrm>
            <a:off x="-1" y="6715437"/>
            <a:ext cx="12192000" cy="145518"/>
          </a:xfrm>
          <a:prstGeom prst="rect">
            <a:avLst/>
          </a:prstGeom>
          <a:solidFill>
            <a:srgbClr val="787272">
              <a:alpha val="9372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35840D0-B421-8A55-DF68-C3345DBE3F36}"/>
              </a:ext>
            </a:extLst>
          </p:cNvPr>
          <p:cNvCxnSpPr>
            <a:cxnSpLocks/>
          </p:cNvCxnSpPr>
          <p:nvPr/>
        </p:nvCxnSpPr>
        <p:spPr>
          <a:xfrm>
            <a:off x="0" y="1102659"/>
            <a:ext cx="12192000" cy="0"/>
          </a:xfrm>
          <a:prstGeom prst="line">
            <a:avLst/>
          </a:prstGeom>
          <a:ln w="19050">
            <a:solidFill>
              <a:srgbClr val="7872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28D2697A-0D69-4C96-FC47-E3398DA1D295}"/>
              </a:ext>
            </a:extLst>
          </p:cNvPr>
          <p:cNvSpPr/>
          <p:nvPr/>
        </p:nvSpPr>
        <p:spPr>
          <a:xfrm>
            <a:off x="11530629" y="6715439"/>
            <a:ext cx="421341" cy="142561"/>
          </a:xfrm>
          <a:prstGeom prst="rect">
            <a:avLst/>
          </a:prstGeom>
          <a:solidFill>
            <a:srgbClr val="E4A1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D2612890-567F-B0DC-CE68-D49D1A81FDD5}"/>
              </a:ext>
            </a:extLst>
          </p:cNvPr>
          <p:cNvSpPr/>
          <p:nvPr/>
        </p:nvSpPr>
        <p:spPr>
          <a:xfrm>
            <a:off x="11770659" y="6715439"/>
            <a:ext cx="421341" cy="142561"/>
          </a:xfrm>
          <a:prstGeom prst="rect">
            <a:avLst/>
          </a:prstGeom>
          <a:solidFill>
            <a:srgbClr val="00B4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225" name="TextBox 224"/>
          <p:cNvSpPr txBox="1"/>
          <p:nvPr/>
        </p:nvSpPr>
        <p:spPr>
          <a:xfrm>
            <a:off x="819806" y="1894201"/>
            <a:ext cx="1023497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∙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Optimization Under Constraint and Bounds / Approximate Using a Second Order Equation</a:t>
            </a:r>
          </a:p>
          <a:p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∙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Assets Universe : S&amp;P500 / ETF</a:t>
            </a:r>
          </a:p>
          <a:p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∙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Sharpe Ratio Maximization / Variance Minimization</a:t>
            </a:r>
          </a:p>
        </p:txBody>
      </p: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F06E3BD2-3FC4-BAD9-A5B5-6AD268D48045}"/>
              </a:ext>
            </a:extLst>
          </p:cNvPr>
          <p:cNvCxnSpPr>
            <a:cxnSpLocks/>
          </p:cNvCxnSpPr>
          <p:nvPr/>
        </p:nvCxnSpPr>
        <p:spPr>
          <a:xfrm flipH="1">
            <a:off x="223779" y="3653956"/>
            <a:ext cx="7396480" cy="18990"/>
          </a:xfrm>
          <a:prstGeom prst="line">
            <a:avLst/>
          </a:prstGeom>
          <a:ln w="12700">
            <a:solidFill>
              <a:srgbClr val="00B4D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819806" y="4352063"/>
            <a:ext cx="658998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∙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LSTM: Long Short Term Memory</a:t>
            </a:r>
          </a:p>
          <a:p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∙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Assets Universe : ETF</a:t>
            </a:r>
          </a:p>
          <a:p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∙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Sharpe Ratio Maximization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37BE2B1-3C9B-A88B-D3F3-B40CAC1E7F41}"/>
              </a:ext>
            </a:extLst>
          </p:cNvPr>
          <p:cNvSpPr txBox="1"/>
          <p:nvPr/>
        </p:nvSpPr>
        <p:spPr>
          <a:xfrm>
            <a:off x="154144" y="548075"/>
            <a:ext cx="58935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Times New Roman" panose="02020603050405020304" pitchFamily="18" charset="0"/>
                <a:ea typeface="KoPub돋움체 Bold" panose="02020603020101020101" pitchFamily="18" charset="-127"/>
                <a:cs typeface="Times New Roman" panose="02020603050405020304" pitchFamily="18" charset="0"/>
              </a:rPr>
              <a:t>Ⅰ</a:t>
            </a:r>
            <a:r>
              <a:rPr lang="en-US" altLang="ko-KR" sz="2800" dirty="0">
                <a:latin typeface="+mj-lt"/>
                <a:ea typeface="KoPub돋움체 Bold" panose="02020603020101020101" pitchFamily="18" charset="-127"/>
              </a:rPr>
              <a:t>. </a:t>
            </a:r>
            <a:r>
              <a:rPr lang="en-US" altLang="ko-KR" sz="2800" dirty="0">
                <a:latin typeface="Times New Roman" panose="02020603050405020304" pitchFamily="18" charset="0"/>
                <a:ea typeface="KoPub돋움체 Bold" panose="02020603020101020101" pitchFamily="18" charset="-127"/>
                <a:cs typeface="Times New Roman" panose="02020603050405020304" pitchFamily="18" charset="0"/>
              </a:rPr>
              <a:t>Project Description : Algorithm</a:t>
            </a:r>
            <a:endParaRPr lang="ko-KR" altLang="en-US" sz="2800" dirty="0">
              <a:latin typeface="Times New Roman" panose="02020603050405020304" pitchFamily="18" charset="0"/>
              <a:ea typeface="KoPub돋움체 Bold" panose="0202060302010102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226" name="TextBox 225"/>
          <p:cNvSpPr txBox="1"/>
          <p:nvPr/>
        </p:nvSpPr>
        <p:spPr>
          <a:xfrm>
            <a:off x="405700" y="3931303"/>
            <a:ext cx="4017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맑은 고딕" panose="020B0503020000020004" pitchFamily="50" charset="-127"/>
              </a:rPr>
              <a:t>∙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Deep Learning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2171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872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1C7856BB-0D6C-26FD-93EE-B2D5A56B6F2D}"/>
              </a:ext>
            </a:extLst>
          </p:cNvPr>
          <p:cNvSpPr/>
          <p:nvPr/>
        </p:nvSpPr>
        <p:spPr>
          <a:xfrm>
            <a:off x="-1" y="557482"/>
            <a:ext cx="180975" cy="1719239"/>
          </a:xfrm>
          <a:prstGeom prst="rect">
            <a:avLst/>
          </a:prstGeom>
          <a:solidFill>
            <a:srgbClr val="E4A1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1837B4D-94F0-BEA1-7249-FA82218FBAF0}"/>
              </a:ext>
            </a:extLst>
          </p:cNvPr>
          <p:cNvSpPr/>
          <p:nvPr/>
        </p:nvSpPr>
        <p:spPr>
          <a:xfrm>
            <a:off x="-1" y="1981200"/>
            <a:ext cx="180975" cy="295521"/>
          </a:xfrm>
          <a:prstGeom prst="rect">
            <a:avLst/>
          </a:prstGeom>
          <a:solidFill>
            <a:srgbClr val="00B4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37BE2B1-3C9B-A88B-D3F3-B40CAC1E7F41}"/>
              </a:ext>
            </a:extLst>
          </p:cNvPr>
          <p:cNvSpPr txBox="1"/>
          <p:nvPr/>
        </p:nvSpPr>
        <p:spPr>
          <a:xfrm>
            <a:off x="704849" y="1750367"/>
            <a:ext cx="32497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ECECEC"/>
                </a:solidFill>
                <a:latin typeface="Times New Roman" panose="02020603050405020304" pitchFamily="18" charset="0"/>
                <a:ea typeface="KoPub돋움체 Bold" panose="02020603020101020101" pitchFamily="18" charset="-127"/>
                <a:cs typeface="Times New Roman" panose="02020603050405020304" pitchFamily="18" charset="0"/>
              </a:rPr>
              <a:t>Ⅱ. Data </a:t>
            </a:r>
            <a:endParaRPr lang="ko-KR" altLang="en-US" sz="2400" dirty="0">
              <a:solidFill>
                <a:srgbClr val="ECECEC"/>
              </a:solidFill>
              <a:latin typeface="Times New Roman" panose="02020603050405020304" pitchFamily="18" charset="0"/>
              <a:ea typeface="KoPub돋움체 Bold" panose="02020603020101020101" pitchFamily="18" charset="-127"/>
              <a:cs typeface="Times New Roman" panose="02020603050405020304" pitchFamily="18" charset="0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635B5E9-8C79-30B1-003A-C0E1D4DA21E7}"/>
              </a:ext>
            </a:extLst>
          </p:cNvPr>
          <p:cNvCxnSpPr>
            <a:cxnSpLocks/>
          </p:cNvCxnSpPr>
          <p:nvPr/>
        </p:nvCxnSpPr>
        <p:spPr>
          <a:xfrm>
            <a:off x="546099" y="2276721"/>
            <a:ext cx="3115236" cy="0"/>
          </a:xfrm>
          <a:prstGeom prst="line">
            <a:avLst/>
          </a:prstGeom>
          <a:ln w="12700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4234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F6CC05E-4A33-5627-2C20-AF7381A2A455}"/>
              </a:ext>
            </a:extLst>
          </p:cNvPr>
          <p:cNvSpPr/>
          <p:nvPr/>
        </p:nvSpPr>
        <p:spPr>
          <a:xfrm>
            <a:off x="-1" y="6715437"/>
            <a:ext cx="12192000" cy="145518"/>
          </a:xfrm>
          <a:prstGeom prst="rect">
            <a:avLst/>
          </a:prstGeom>
          <a:solidFill>
            <a:srgbClr val="787272">
              <a:alpha val="9372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F56111-C200-DD04-8883-B36B92F59DDE}"/>
              </a:ext>
            </a:extLst>
          </p:cNvPr>
          <p:cNvSpPr txBox="1"/>
          <p:nvPr/>
        </p:nvSpPr>
        <p:spPr>
          <a:xfrm>
            <a:off x="291352" y="567163"/>
            <a:ext cx="45155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Times New Roman" panose="02020603050405020304" pitchFamily="18" charset="0"/>
                <a:ea typeface="KoPub돋움체 Bold" panose="02020603020101020101" pitchFamily="18" charset="-127"/>
                <a:cs typeface="Times New Roman" panose="02020603050405020304" pitchFamily="18" charset="0"/>
              </a:rPr>
              <a:t>Ⅱ. Data : S&amp;P500</a:t>
            </a:r>
            <a:r>
              <a:rPr lang="ko-KR" altLang="en-US" sz="2800" dirty="0">
                <a:latin typeface="Times New Roman" panose="02020603050405020304" pitchFamily="18" charset="0"/>
                <a:ea typeface="KoPub돋움체 Bold" panose="02020603020101020101" pitchFamily="18" charset="-127"/>
                <a:cs typeface="Times New Roman" panose="02020603050405020304" pitchFamily="18" charset="0"/>
              </a:rPr>
              <a:t> 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35840D0-B421-8A55-DF68-C3345DBE3F36}"/>
              </a:ext>
            </a:extLst>
          </p:cNvPr>
          <p:cNvCxnSpPr>
            <a:cxnSpLocks/>
          </p:cNvCxnSpPr>
          <p:nvPr/>
        </p:nvCxnSpPr>
        <p:spPr>
          <a:xfrm>
            <a:off x="0" y="1102659"/>
            <a:ext cx="12192000" cy="0"/>
          </a:xfrm>
          <a:prstGeom prst="line">
            <a:avLst/>
          </a:prstGeom>
          <a:ln w="19050">
            <a:solidFill>
              <a:srgbClr val="7872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24417C4D-1844-88FB-B241-E6D2F149125D}"/>
              </a:ext>
            </a:extLst>
          </p:cNvPr>
          <p:cNvGrpSpPr/>
          <p:nvPr/>
        </p:nvGrpSpPr>
        <p:grpSpPr>
          <a:xfrm>
            <a:off x="348139" y="4315227"/>
            <a:ext cx="2057559" cy="446276"/>
            <a:chOff x="373200" y="2155503"/>
            <a:chExt cx="2057559" cy="446276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494542B0-0866-8C02-2F9E-E87227FA6046}"/>
                </a:ext>
              </a:extLst>
            </p:cNvPr>
            <p:cNvSpPr/>
            <p:nvPr/>
          </p:nvSpPr>
          <p:spPr>
            <a:xfrm>
              <a:off x="373200" y="2155503"/>
              <a:ext cx="2057559" cy="446276"/>
            </a:xfrm>
            <a:prstGeom prst="rect">
              <a:avLst/>
            </a:prstGeom>
            <a:solidFill>
              <a:srgbClr val="E2E2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10CA809E-3B51-2048-9644-714DC628F933}"/>
                </a:ext>
              </a:extLst>
            </p:cNvPr>
            <p:cNvCxnSpPr>
              <a:cxnSpLocks/>
            </p:cNvCxnSpPr>
            <p:nvPr/>
          </p:nvCxnSpPr>
          <p:spPr>
            <a:xfrm>
              <a:off x="373200" y="2165977"/>
              <a:ext cx="2057559" cy="0"/>
            </a:xfrm>
            <a:prstGeom prst="line">
              <a:avLst/>
            </a:prstGeom>
            <a:ln w="6350">
              <a:solidFill>
                <a:srgbClr val="7872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F8382FC2-A0CF-1A33-9354-C83E27E0491C}"/>
                </a:ext>
              </a:extLst>
            </p:cNvPr>
            <p:cNvCxnSpPr>
              <a:cxnSpLocks/>
            </p:cNvCxnSpPr>
            <p:nvPr/>
          </p:nvCxnSpPr>
          <p:spPr>
            <a:xfrm>
              <a:off x="373200" y="2601779"/>
              <a:ext cx="2057559" cy="0"/>
            </a:xfrm>
            <a:prstGeom prst="line">
              <a:avLst/>
            </a:prstGeom>
            <a:ln w="6350">
              <a:solidFill>
                <a:srgbClr val="7872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2FD13310-4598-6FEF-73A1-FEE19281C19D}"/>
              </a:ext>
            </a:extLst>
          </p:cNvPr>
          <p:cNvSpPr txBox="1"/>
          <p:nvPr/>
        </p:nvSpPr>
        <p:spPr>
          <a:xfrm>
            <a:off x="390618" y="4342410"/>
            <a:ext cx="1956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Times New Roman" panose="02020603050405020304" pitchFamily="18" charset="0"/>
                <a:ea typeface="KoPub돋움체 Medium" panose="02020603020101020101" pitchFamily="18" charset="-127"/>
                <a:cs typeface="Times New Roman" panose="02020603050405020304" pitchFamily="18" charset="0"/>
              </a:rPr>
              <a:t>Preprocessing</a:t>
            </a:r>
            <a:endParaRPr lang="ko-KR" altLang="en-US" sz="1500" dirty="0">
              <a:latin typeface="Times New Roman" panose="02020603050405020304" pitchFamily="18" charset="0"/>
              <a:ea typeface="KoPub돋움체 Medium" panose="02020603020101020101" pitchFamily="18" charset="-127"/>
              <a:cs typeface="Times New Roman" panose="02020603050405020304" pitchFamily="18" charset="0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AF386E21-DD79-461A-EA71-D668AB6650B7}"/>
              </a:ext>
            </a:extLst>
          </p:cNvPr>
          <p:cNvGrpSpPr/>
          <p:nvPr/>
        </p:nvGrpSpPr>
        <p:grpSpPr>
          <a:xfrm>
            <a:off x="291352" y="1394560"/>
            <a:ext cx="2057559" cy="446276"/>
            <a:chOff x="373200" y="2155503"/>
            <a:chExt cx="2057559" cy="446276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EA2E826E-7D87-516A-7E3A-7AB83FCACE3C}"/>
                </a:ext>
              </a:extLst>
            </p:cNvPr>
            <p:cNvSpPr/>
            <p:nvPr/>
          </p:nvSpPr>
          <p:spPr>
            <a:xfrm>
              <a:off x="373200" y="2155503"/>
              <a:ext cx="2057559" cy="446276"/>
            </a:xfrm>
            <a:prstGeom prst="rect">
              <a:avLst/>
            </a:prstGeom>
            <a:solidFill>
              <a:srgbClr val="E2E2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0E17FDC6-D672-D6D3-34A5-27053F8798BA}"/>
                </a:ext>
              </a:extLst>
            </p:cNvPr>
            <p:cNvCxnSpPr>
              <a:cxnSpLocks/>
            </p:cNvCxnSpPr>
            <p:nvPr/>
          </p:nvCxnSpPr>
          <p:spPr>
            <a:xfrm>
              <a:off x="373200" y="2165977"/>
              <a:ext cx="2057559" cy="0"/>
            </a:xfrm>
            <a:prstGeom prst="line">
              <a:avLst/>
            </a:prstGeom>
            <a:ln w="6350">
              <a:solidFill>
                <a:srgbClr val="7872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9DE4A11F-F931-76B2-1E83-11F872A3A47C}"/>
                </a:ext>
              </a:extLst>
            </p:cNvPr>
            <p:cNvCxnSpPr>
              <a:cxnSpLocks/>
            </p:cNvCxnSpPr>
            <p:nvPr/>
          </p:nvCxnSpPr>
          <p:spPr>
            <a:xfrm>
              <a:off x="373200" y="2601779"/>
              <a:ext cx="2057559" cy="0"/>
            </a:xfrm>
            <a:prstGeom prst="line">
              <a:avLst/>
            </a:prstGeom>
            <a:ln w="6350">
              <a:solidFill>
                <a:srgbClr val="7872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EFCE1160-1C86-1971-22FD-A6174775EA73}"/>
              </a:ext>
            </a:extLst>
          </p:cNvPr>
          <p:cNvSpPr txBox="1"/>
          <p:nvPr/>
        </p:nvSpPr>
        <p:spPr>
          <a:xfrm>
            <a:off x="340149" y="1434298"/>
            <a:ext cx="1956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Times New Roman" panose="02020603050405020304" pitchFamily="18" charset="0"/>
                <a:ea typeface="KoPub돋움체 Medium" panose="02020603020101020101" pitchFamily="18" charset="-127"/>
                <a:cs typeface="Times New Roman" panose="02020603050405020304" pitchFamily="18" charset="0"/>
              </a:rPr>
              <a:t>Vender </a:t>
            </a:r>
            <a:endParaRPr lang="ko-KR" altLang="en-US" dirty="0">
              <a:latin typeface="Times New Roman" panose="02020603050405020304" pitchFamily="18" charset="0"/>
              <a:ea typeface="KoPub돋움체 Medium" panose="0202060302010102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F2C7046-E79B-8CE8-E1E2-E75066767A52}"/>
              </a:ext>
            </a:extLst>
          </p:cNvPr>
          <p:cNvSpPr/>
          <p:nvPr/>
        </p:nvSpPr>
        <p:spPr>
          <a:xfrm>
            <a:off x="11530629" y="6715439"/>
            <a:ext cx="421341" cy="142561"/>
          </a:xfrm>
          <a:prstGeom prst="rect">
            <a:avLst/>
          </a:prstGeom>
          <a:solidFill>
            <a:srgbClr val="E4A1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D2612890-567F-B0DC-CE68-D49D1A81FDD5}"/>
              </a:ext>
            </a:extLst>
          </p:cNvPr>
          <p:cNvSpPr/>
          <p:nvPr/>
        </p:nvSpPr>
        <p:spPr>
          <a:xfrm>
            <a:off x="11770659" y="6715439"/>
            <a:ext cx="421341" cy="142561"/>
          </a:xfrm>
          <a:prstGeom prst="rect">
            <a:avLst/>
          </a:prstGeom>
          <a:solidFill>
            <a:srgbClr val="00B4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2462485" y="1506826"/>
            <a:ext cx="77561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맑은 고딕" panose="020B0503020000020004" pitchFamily="50" charset="-127"/>
              </a:rPr>
              <a:t>∙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Daily Security Price: The Center for Research in Security Prices </a:t>
            </a:r>
          </a:p>
          <a:p>
            <a:endParaRPr lang="en-US" altLang="ko-KR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ko-KR" altLang="en-US" dirty="0">
                <a:latin typeface="맑은 고딕" panose="020B0503020000020004" pitchFamily="50" charset="-127"/>
              </a:rPr>
              <a:t>∙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Daily S&amp;P500 Constitute: The Center for Research in Security Prices 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7AC17BD2-4FA8-660F-3446-7015F8D775E3}"/>
              </a:ext>
            </a:extLst>
          </p:cNvPr>
          <p:cNvCxnSpPr>
            <a:cxnSpLocks/>
          </p:cNvCxnSpPr>
          <p:nvPr/>
        </p:nvCxnSpPr>
        <p:spPr>
          <a:xfrm>
            <a:off x="638002" y="2531947"/>
            <a:ext cx="10892627" cy="0"/>
          </a:xfrm>
          <a:prstGeom prst="line">
            <a:avLst/>
          </a:prstGeom>
          <a:ln w="6350">
            <a:solidFill>
              <a:srgbClr val="7872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2462485" y="4460018"/>
            <a:ext cx="77561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맑은 고딕" panose="020B0503020000020004" pitchFamily="50" charset="-127"/>
              </a:rPr>
              <a:t>∙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Prevention of Survivorship Bias: Using Daily S&amp;P500 Constitute Data </a:t>
            </a:r>
          </a:p>
          <a:p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ko-KR" altLang="en-US" dirty="0">
                <a:latin typeface="맑은 고딕" panose="020B0503020000020004" pitchFamily="50" charset="-127"/>
              </a:rPr>
              <a:t>∙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Using Adjusted Close Price</a:t>
            </a:r>
            <a:r>
              <a:rPr lang="en-US" altLang="ko-KR" dirty="0">
                <a:latin typeface="맑은 고딕" panose="020B0503020000020004" pitchFamily="50" charset="-127"/>
              </a:rPr>
              <a:t>: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Deal with Merger and Acquisition, Stock Split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AF386E21-DD79-461A-EA71-D668AB6650B7}"/>
              </a:ext>
            </a:extLst>
          </p:cNvPr>
          <p:cNvGrpSpPr/>
          <p:nvPr/>
        </p:nvGrpSpPr>
        <p:grpSpPr>
          <a:xfrm>
            <a:off x="291352" y="2776782"/>
            <a:ext cx="2057559" cy="446276"/>
            <a:chOff x="373200" y="2155503"/>
            <a:chExt cx="2057559" cy="446276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EA2E826E-7D87-516A-7E3A-7AB83FCACE3C}"/>
                </a:ext>
              </a:extLst>
            </p:cNvPr>
            <p:cNvSpPr/>
            <p:nvPr/>
          </p:nvSpPr>
          <p:spPr>
            <a:xfrm>
              <a:off x="373200" y="2155503"/>
              <a:ext cx="2057559" cy="446276"/>
            </a:xfrm>
            <a:prstGeom prst="rect">
              <a:avLst/>
            </a:prstGeom>
            <a:solidFill>
              <a:srgbClr val="E2E2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0E17FDC6-D672-D6D3-34A5-27053F8798BA}"/>
                </a:ext>
              </a:extLst>
            </p:cNvPr>
            <p:cNvCxnSpPr>
              <a:cxnSpLocks/>
            </p:cNvCxnSpPr>
            <p:nvPr/>
          </p:nvCxnSpPr>
          <p:spPr>
            <a:xfrm>
              <a:off x="373200" y="2165977"/>
              <a:ext cx="2057559" cy="0"/>
            </a:xfrm>
            <a:prstGeom prst="line">
              <a:avLst/>
            </a:prstGeom>
            <a:ln w="6350">
              <a:solidFill>
                <a:srgbClr val="7872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9DE4A11F-F931-76B2-1E83-11F872A3A47C}"/>
                </a:ext>
              </a:extLst>
            </p:cNvPr>
            <p:cNvCxnSpPr>
              <a:cxnSpLocks/>
            </p:cNvCxnSpPr>
            <p:nvPr/>
          </p:nvCxnSpPr>
          <p:spPr>
            <a:xfrm>
              <a:off x="373200" y="2601779"/>
              <a:ext cx="2057559" cy="0"/>
            </a:xfrm>
            <a:prstGeom prst="line">
              <a:avLst/>
            </a:prstGeom>
            <a:ln w="6350">
              <a:solidFill>
                <a:srgbClr val="7872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EFCE1160-1C86-1971-22FD-A6174775EA73}"/>
              </a:ext>
            </a:extLst>
          </p:cNvPr>
          <p:cNvSpPr txBox="1"/>
          <p:nvPr/>
        </p:nvSpPr>
        <p:spPr>
          <a:xfrm>
            <a:off x="390618" y="2837544"/>
            <a:ext cx="1956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Times New Roman" panose="02020603050405020304" pitchFamily="18" charset="0"/>
                <a:ea typeface="KoPub돋움체 Medium" panose="02020603020101020101" pitchFamily="18" charset="-127"/>
                <a:cs typeface="Times New Roman" panose="02020603050405020304" pitchFamily="18" charset="0"/>
              </a:rPr>
              <a:t>Description </a:t>
            </a:r>
            <a:endParaRPr lang="ko-KR" altLang="en-US" dirty="0">
              <a:latin typeface="Times New Roman" panose="02020603050405020304" pitchFamily="18" charset="0"/>
              <a:ea typeface="KoPub돋움체 Medium" panose="0202060302010102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462484" y="2901995"/>
            <a:ext cx="87579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맑은 고딕" panose="020B0503020000020004" pitchFamily="50" charset="-127"/>
              </a:rPr>
              <a:t>∙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Sample Period: 2007.01.03 - 2022.12.30</a:t>
            </a:r>
          </a:p>
          <a:p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ko-KR" altLang="en-US" dirty="0">
                <a:latin typeface="맑은 고딕" panose="020B0503020000020004" pitchFamily="50" charset="-127"/>
              </a:rPr>
              <a:t>∙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The Number of Company: Min 498 (2008-09-11) - Max 508 (2016-11-01)</a:t>
            </a:r>
            <a:endParaRPr lang="en-US" altLang="ko-KR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7AC17BD2-4FA8-660F-3446-7015F8D775E3}"/>
              </a:ext>
            </a:extLst>
          </p:cNvPr>
          <p:cNvCxnSpPr>
            <a:cxnSpLocks/>
          </p:cNvCxnSpPr>
          <p:nvPr/>
        </p:nvCxnSpPr>
        <p:spPr>
          <a:xfrm>
            <a:off x="701502" y="4106747"/>
            <a:ext cx="10892627" cy="0"/>
          </a:xfrm>
          <a:prstGeom prst="line">
            <a:avLst/>
          </a:prstGeom>
          <a:ln w="6350">
            <a:solidFill>
              <a:srgbClr val="7872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4567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F6CC05E-4A33-5627-2C20-AF7381A2A455}"/>
              </a:ext>
            </a:extLst>
          </p:cNvPr>
          <p:cNvSpPr/>
          <p:nvPr/>
        </p:nvSpPr>
        <p:spPr>
          <a:xfrm>
            <a:off x="-1" y="6715437"/>
            <a:ext cx="12192000" cy="145518"/>
          </a:xfrm>
          <a:prstGeom prst="rect">
            <a:avLst/>
          </a:prstGeom>
          <a:solidFill>
            <a:srgbClr val="787272">
              <a:alpha val="9372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F56111-C200-DD04-8883-B36B92F59DDE}"/>
              </a:ext>
            </a:extLst>
          </p:cNvPr>
          <p:cNvSpPr txBox="1"/>
          <p:nvPr/>
        </p:nvSpPr>
        <p:spPr>
          <a:xfrm>
            <a:off x="291352" y="567163"/>
            <a:ext cx="45155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Times New Roman" panose="02020603050405020304" pitchFamily="18" charset="0"/>
                <a:ea typeface="KoPub돋움체 Bold" panose="02020603020101020101" pitchFamily="18" charset="-127"/>
                <a:cs typeface="Times New Roman" panose="02020603050405020304" pitchFamily="18" charset="0"/>
              </a:rPr>
              <a:t>Ⅱ. Data : ETF</a:t>
            </a:r>
            <a:r>
              <a:rPr lang="ko-KR" altLang="en-US" sz="2800" dirty="0">
                <a:latin typeface="Times New Roman" panose="02020603050405020304" pitchFamily="18" charset="0"/>
                <a:ea typeface="KoPub돋움체 Bold" panose="02020603020101020101" pitchFamily="18" charset="-127"/>
                <a:cs typeface="Times New Roman" panose="02020603050405020304" pitchFamily="18" charset="0"/>
              </a:rPr>
              <a:t> 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35840D0-B421-8A55-DF68-C3345DBE3F36}"/>
              </a:ext>
            </a:extLst>
          </p:cNvPr>
          <p:cNvCxnSpPr>
            <a:cxnSpLocks/>
          </p:cNvCxnSpPr>
          <p:nvPr/>
        </p:nvCxnSpPr>
        <p:spPr>
          <a:xfrm>
            <a:off x="0" y="1102659"/>
            <a:ext cx="12192000" cy="0"/>
          </a:xfrm>
          <a:prstGeom prst="line">
            <a:avLst/>
          </a:prstGeom>
          <a:ln w="19050">
            <a:solidFill>
              <a:srgbClr val="7872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AF386E21-DD79-461A-EA71-D668AB6650B7}"/>
              </a:ext>
            </a:extLst>
          </p:cNvPr>
          <p:cNvGrpSpPr/>
          <p:nvPr/>
        </p:nvGrpSpPr>
        <p:grpSpPr>
          <a:xfrm>
            <a:off x="297702" y="1439010"/>
            <a:ext cx="2057559" cy="446276"/>
            <a:chOff x="373200" y="2155503"/>
            <a:chExt cx="2057559" cy="446276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EA2E826E-7D87-516A-7E3A-7AB83FCACE3C}"/>
                </a:ext>
              </a:extLst>
            </p:cNvPr>
            <p:cNvSpPr/>
            <p:nvPr/>
          </p:nvSpPr>
          <p:spPr>
            <a:xfrm>
              <a:off x="373200" y="2155503"/>
              <a:ext cx="2057559" cy="446276"/>
            </a:xfrm>
            <a:prstGeom prst="rect">
              <a:avLst/>
            </a:prstGeom>
            <a:solidFill>
              <a:srgbClr val="E2E2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0E17FDC6-D672-D6D3-34A5-27053F8798BA}"/>
                </a:ext>
              </a:extLst>
            </p:cNvPr>
            <p:cNvCxnSpPr>
              <a:cxnSpLocks/>
            </p:cNvCxnSpPr>
            <p:nvPr/>
          </p:nvCxnSpPr>
          <p:spPr>
            <a:xfrm>
              <a:off x="373200" y="2165977"/>
              <a:ext cx="2057559" cy="0"/>
            </a:xfrm>
            <a:prstGeom prst="line">
              <a:avLst/>
            </a:prstGeom>
            <a:ln w="6350">
              <a:solidFill>
                <a:srgbClr val="7872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9DE4A11F-F931-76B2-1E83-11F872A3A47C}"/>
                </a:ext>
              </a:extLst>
            </p:cNvPr>
            <p:cNvCxnSpPr>
              <a:cxnSpLocks/>
            </p:cNvCxnSpPr>
            <p:nvPr/>
          </p:nvCxnSpPr>
          <p:spPr>
            <a:xfrm>
              <a:off x="373200" y="2601779"/>
              <a:ext cx="2057559" cy="0"/>
            </a:xfrm>
            <a:prstGeom prst="line">
              <a:avLst/>
            </a:prstGeom>
            <a:ln w="6350">
              <a:solidFill>
                <a:srgbClr val="7872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EFCE1160-1C86-1971-22FD-A6174775EA73}"/>
              </a:ext>
            </a:extLst>
          </p:cNvPr>
          <p:cNvSpPr txBox="1"/>
          <p:nvPr/>
        </p:nvSpPr>
        <p:spPr>
          <a:xfrm>
            <a:off x="346499" y="1478748"/>
            <a:ext cx="1956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Times New Roman" panose="02020603050405020304" pitchFamily="18" charset="0"/>
                <a:ea typeface="KoPub돋움체 Medium" panose="02020603020101020101" pitchFamily="18" charset="-127"/>
                <a:cs typeface="Times New Roman" panose="02020603050405020304" pitchFamily="18" charset="0"/>
              </a:rPr>
              <a:t>Vender </a:t>
            </a:r>
            <a:endParaRPr lang="ko-KR" altLang="en-US" dirty="0">
              <a:latin typeface="Times New Roman" panose="02020603050405020304" pitchFamily="18" charset="0"/>
              <a:ea typeface="KoPub돋움체 Medium" panose="0202060302010102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F2C7046-E79B-8CE8-E1E2-E75066767A52}"/>
              </a:ext>
            </a:extLst>
          </p:cNvPr>
          <p:cNvSpPr/>
          <p:nvPr/>
        </p:nvSpPr>
        <p:spPr>
          <a:xfrm>
            <a:off x="11530629" y="6715439"/>
            <a:ext cx="421341" cy="142561"/>
          </a:xfrm>
          <a:prstGeom prst="rect">
            <a:avLst/>
          </a:prstGeom>
          <a:solidFill>
            <a:srgbClr val="E4A1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D2612890-567F-B0DC-CE68-D49D1A81FDD5}"/>
              </a:ext>
            </a:extLst>
          </p:cNvPr>
          <p:cNvSpPr/>
          <p:nvPr/>
        </p:nvSpPr>
        <p:spPr>
          <a:xfrm>
            <a:off x="11770659" y="6715439"/>
            <a:ext cx="421341" cy="142561"/>
          </a:xfrm>
          <a:prstGeom prst="rect">
            <a:avLst/>
          </a:prstGeom>
          <a:solidFill>
            <a:srgbClr val="00B4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7AC17BD2-4FA8-660F-3446-7015F8D775E3}"/>
              </a:ext>
            </a:extLst>
          </p:cNvPr>
          <p:cNvCxnSpPr>
            <a:cxnSpLocks/>
          </p:cNvCxnSpPr>
          <p:nvPr/>
        </p:nvCxnSpPr>
        <p:spPr>
          <a:xfrm>
            <a:off x="580852" y="3128847"/>
            <a:ext cx="10892627" cy="0"/>
          </a:xfrm>
          <a:prstGeom prst="line">
            <a:avLst/>
          </a:prstGeom>
          <a:ln w="6350">
            <a:solidFill>
              <a:srgbClr val="7872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AF386E21-DD79-461A-EA71-D668AB6650B7}"/>
              </a:ext>
            </a:extLst>
          </p:cNvPr>
          <p:cNvGrpSpPr/>
          <p:nvPr/>
        </p:nvGrpSpPr>
        <p:grpSpPr>
          <a:xfrm>
            <a:off x="289675" y="3451271"/>
            <a:ext cx="2057559" cy="446276"/>
            <a:chOff x="373200" y="2155503"/>
            <a:chExt cx="2057559" cy="446276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EA2E826E-7D87-516A-7E3A-7AB83FCACE3C}"/>
                </a:ext>
              </a:extLst>
            </p:cNvPr>
            <p:cNvSpPr/>
            <p:nvPr/>
          </p:nvSpPr>
          <p:spPr>
            <a:xfrm>
              <a:off x="373200" y="2155503"/>
              <a:ext cx="2057559" cy="446276"/>
            </a:xfrm>
            <a:prstGeom prst="rect">
              <a:avLst/>
            </a:prstGeom>
            <a:solidFill>
              <a:srgbClr val="E2E2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0E17FDC6-D672-D6D3-34A5-27053F8798BA}"/>
                </a:ext>
              </a:extLst>
            </p:cNvPr>
            <p:cNvCxnSpPr>
              <a:cxnSpLocks/>
            </p:cNvCxnSpPr>
            <p:nvPr/>
          </p:nvCxnSpPr>
          <p:spPr>
            <a:xfrm>
              <a:off x="373200" y="2165977"/>
              <a:ext cx="2057559" cy="0"/>
            </a:xfrm>
            <a:prstGeom prst="line">
              <a:avLst/>
            </a:prstGeom>
            <a:ln w="6350">
              <a:solidFill>
                <a:srgbClr val="7872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9DE4A11F-F931-76B2-1E83-11F872A3A47C}"/>
                </a:ext>
              </a:extLst>
            </p:cNvPr>
            <p:cNvCxnSpPr>
              <a:cxnSpLocks/>
            </p:cNvCxnSpPr>
            <p:nvPr/>
          </p:nvCxnSpPr>
          <p:spPr>
            <a:xfrm>
              <a:off x="373200" y="2601779"/>
              <a:ext cx="2057559" cy="0"/>
            </a:xfrm>
            <a:prstGeom prst="line">
              <a:avLst/>
            </a:prstGeom>
            <a:ln w="6350">
              <a:solidFill>
                <a:srgbClr val="7872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EFCE1160-1C86-1971-22FD-A6174775EA73}"/>
              </a:ext>
            </a:extLst>
          </p:cNvPr>
          <p:cNvSpPr txBox="1"/>
          <p:nvPr/>
        </p:nvSpPr>
        <p:spPr>
          <a:xfrm>
            <a:off x="340149" y="3494980"/>
            <a:ext cx="1956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Times New Roman" panose="02020603050405020304" pitchFamily="18" charset="0"/>
                <a:ea typeface="KoPub돋움체 Medium" panose="02020603020101020101" pitchFamily="18" charset="-127"/>
                <a:cs typeface="Times New Roman" panose="02020603050405020304" pitchFamily="18" charset="0"/>
              </a:rPr>
              <a:t>Description </a:t>
            </a:r>
            <a:endParaRPr lang="ko-KR" altLang="en-US" dirty="0">
              <a:latin typeface="Times New Roman" panose="02020603050405020304" pitchFamily="18" charset="0"/>
              <a:ea typeface="KoPub돋움체 Medium" panose="0202060302010102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468835" y="3838592"/>
            <a:ext cx="90681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맑은 고딕" panose="020B0503020000020004" pitchFamily="50" charset="-127"/>
              </a:rPr>
              <a:t>∙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Sample Period: 2007.05.31 - 2023.05.01</a:t>
            </a:r>
          </a:p>
          <a:p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ko-KR" altLang="en-US" dirty="0">
                <a:latin typeface="맑은 고딕" panose="020B0503020000020004" pitchFamily="50" charset="-127"/>
              </a:rPr>
              <a:t>∙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Number of ETF: 11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2468835" y="1789898"/>
            <a:ext cx="7756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맑은 고딕" panose="020B0503020000020004" pitchFamily="50" charset="-127"/>
              </a:rPr>
              <a:t>∙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Daily ETF Price: The Center for Research in Security Prices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745538" y="4397258"/>
            <a:ext cx="251197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Stock : SPY, IJS, VWO   </a:t>
            </a:r>
          </a:p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Bond : TLT, SHY, BIL</a:t>
            </a:r>
          </a:p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Gold : GLD</a:t>
            </a:r>
          </a:p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Commodity : GSG</a:t>
            </a:r>
          </a:p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 Estate : VNQ</a:t>
            </a:r>
          </a:p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Agriculture : DBA</a:t>
            </a:r>
          </a:p>
          <a:p>
            <a:endParaRPr lang="ko-KR" altLang="en-US" dirty="0"/>
          </a:p>
        </p:txBody>
      </p:sp>
      <p:cxnSp>
        <p:nvCxnSpPr>
          <p:cNvPr id="31" name="직선 화살표 연결선 30"/>
          <p:cNvCxnSpPr/>
          <p:nvPr/>
        </p:nvCxnSpPr>
        <p:spPr>
          <a:xfrm>
            <a:off x="5224580" y="4601146"/>
            <a:ext cx="1101483" cy="8691"/>
          </a:xfrm>
          <a:prstGeom prst="straightConnector1">
            <a:avLst/>
          </a:prstGeom>
          <a:ln w="9525" cap="flat" cmpd="sng" algn="ctr">
            <a:solidFill>
              <a:srgbClr val="00B4D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5749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2682</TotalTime>
  <Words>2544</Words>
  <Application>Microsoft Office PowerPoint</Application>
  <PresentationFormat>와이드스크린</PresentationFormat>
  <Paragraphs>470</Paragraphs>
  <Slides>52</Slides>
  <Notes>12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52</vt:i4>
      </vt:variant>
    </vt:vector>
  </HeadingPairs>
  <TitlesOfParts>
    <vt:vector size="62" baseType="lpstr">
      <vt:lpstr>Times New Roman</vt:lpstr>
      <vt:lpstr>Calibri</vt:lpstr>
      <vt:lpstr>Agency FB</vt:lpstr>
      <vt:lpstr>KoPub돋움체 Medium</vt:lpstr>
      <vt:lpstr>Courier New</vt:lpstr>
      <vt:lpstr>KoPub돋움체 Bold</vt:lpstr>
      <vt:lpstr>맑은 고딕</vt:lpstr>
      <vt:lpstr>Arial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상범</dc:creator>
  <cp:lastModifiedBy>user</cp:lastModifiedBy>
  <cp:revision>775</cp:revision>
  <cp:lastPrinted>2023-05-26T11:08:07Z</cp:lastPrinted>
  <dcterms:created xsi:type="dcterms:W3CDTF">2023-01-15T06:52:31Z</dcterms:created>
  <dcterms:modified xsi:type="dcterms:W3CDTF">2023-05-27T04:32:51Z</dcterms:modified>
</cp:coreProperties>
</file>